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7556500" cy="10693400"/>
  <p:notesSz cx="7556500" cy="10693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>
      <p:cViewPr>
        <p:scale>
          <a:sx n="110" d="100"/>
          <a:sy n="110" d="100"/>
        </p:scale>
        <p:origin x="1696" y="-3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>
            <a:extLst>
              <a:ext uri="{FF2B5EF4-FFF2-40B4-BE49-F238E27FC236}">
                <a16:creationId xmlns:a16="http://schemas.microsoft.com/office/drawing/2014/main" id="{423C732A-75F0-C029-4C52-181C21C212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Notes Placeholder">
            <a:extLst>
              <a:ext uri="{FF2B5EF4-FFF2-40B4-BE49-F238E27FC236}">
                <a16:creationId xmlns:a16="http://schemas.microsoft.com/office/drawing/2014/main" id="{0DA7F199-AB5D-BF64-370B-489DA1AFB3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:a16="http://schemas.microsoft.com/office/drawing/2014/main" id="{2E873887-6F93-91D9-57BC-D70C13366D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Notes Placeholder">
            <a:extLst>
              <a:ext uri="{FF2B5EF4-FFF2-40B4-BE49-F238E27FC236}">
                <a16:creationId xmlns:a16="http://schemas.microsoft.com/office/drawing/2014/main" id="{8770BEB3-9BC0-A2FA-00C0-9C34201497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otes Placeholder">
            <a:extLst>
              <a:ext uri="{FF2B5EF4-FFF2-40B4-BE49-F238E27FC236}">
                <a16:creationId xmlns:a16="http://schemas.microsoft.com/office/drawing/2014/main" id="{D5C4BC2B-24DD-ECF4-01BF-E5F0E4A340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Notes Placeholder">
            <a:extLst>
              <a:ext uri="{FF2B5EF4-FFF2-40B4-BE49-F238E27FC236}">
                <a16:creationId xmlns:a16="http://schemas.microsoft.com/office/drawing/2014/main" id="{ECD631C9-DE80-7DC1-B554-F412E7B31A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:a16="http://schemas.microsoft.com/office/drawing/2014/main" id="{290C459C-2175-05EC-9895-7C51486502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Notes Placeholder">
            <a:extLst>
              <a:ext uri="{FF2B5EF4-FFF2-40B4-BE49-F238E27FC236}">
                <a16:creationId xmlns:a16="http://schemas.microsoft.com/office/drawing/2014/main" id="{6F5A8095-B929-F807-CF3E-53AA297DC62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otes Placeholder">
            <a:extLst>
              <a:ext uri="{FF2B5EF4-FFF2-40B4-BE49-F238E27FC236}">
                <a16:creationId xmlns:a16="http://schemas.microsoft.com/office/drawing/2014/main" id="{8D254A99-806E-66BB-A3D2-38999CAB6A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Notes Placeholder">
            <a:extLst>
              <a:ext uri="{FF2B5EF4-FFF2-40B4-BE49-F238E27FC236}">
                <a16:creationId xmlns:a16="http://schemas.microsoft.com/office/drawing/2014/main" id="{D7EF922C-9930-AEBB-7536-2A36D5B229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>
            <a:extLst>
              <a:ext uri="{FF2B5EF4-FFF2-40B4-BE49-F238E27FC236}">
                <a16:creationId xmlns:a16="http://schemas.microsoft.com/office/drawing/2014/main" id="{22DCAC8D-6C9F-912B-86DB-DDE0826360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otes Placeholder">
            <a:extLst>
              <a:ext uri="{FF2B5EF4-FFF2-40B4-BE49-F238E27FC236}">
                <a16:creationId xmlns:a16="http://schemas.microsoft.com/office/drawing/2014/main" id="{1C414C15-40F7-3A13-0ECE-0248C9E9D8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otes Placeholder">
            <a:extLst>
              <a:ext uri="{FF2B5EF4-FFF2-40B4-BE49-F238E27FC236}">
                <a16:creationId xmlns:a16="http://schemas.microsoft.com/office/drawing/2014/main" id="{FFD902B4-265F-60E5-35D3-A6486F493E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Notes Placeholder">
            <a:extLst>
              <a:ext uri="{FF2B5EF4-FFF2-40B4-BE49-F238E27FC236}">
                <a16:creationId xmlns:a16="http://schemas.microsoft.com/office/drawing/2014/main" id="{1D72712A-8C22-1458-4108-E6F0EFB603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otes Placeholder">
            <a:extLst>
              <a:ext uri="{FF2B5EF4-FFF2-40B4-BE49-F238E27FC236}">
                <a16:creationId xmlns:a16="http://schemas.microsoft.com/office/drawing/2014/main" id="{9E4CE8F5-80FD-A717-8F5B-BEC7D55C2A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Notes Placeholder">
            <a:extLst>
              <a:ext uri="{FF2B5EF4-FFF2-40B4-BE49-F238E27FC236}">
                <a16:creationId xmlns:a16="http://schemas.microsoft.com/office/drawing/2014/main" id="{AA5EBCFD-27A6-C030-E85A-3DDB0C2CFA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otes Placeholder">
            <a:extLst>
              <a:ext uri="{FF2B5EF4-FFF2-40B4-BE49-F238E27FC236}">
                <a16:creationId xmlns:a16="http://schemas.microsoft.com/office/drawing/2014/main" id="{F8453193-CB84-4C0F-394D-A72176AAC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11FA7DAE-E018-71A9-7DFB-6CB3CBD6A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84440853-22A3-C4C6-C054-9B7EE695DA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08A2E-730D-1A49-A1DE-439C52E74043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483837C1-B64F-C09E-BFC3-66BBD396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03D7C9-708C-7B42-A923-6DB5B362C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34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1D07A19B-EF83-1E1E-6D8C-BDFC2B4AC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AC2FD450-C9D2-24AE-415C-400B499956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61A22-6846-3945-A104-3A71585C8CFC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07C2A37B-7247-DEE0-E537-C7E372D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5CCFF-4EEE-FC42-B627-14A4D1EFEA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30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F385A5E2-F024-73CC-DDC7-62EF0F2E22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BD264AEC-5674-EBCF-F83C-E315D41B39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28414-5BC9-2D4B-B98C-1021B38B9F0E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693E1BAA-1F3F-0DFD-94BE-8A4D49DE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FE185B-134E-7F43-81D9-895381D7A4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65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id="{49A088B0-811A-2D39-4B61-AA7D9D4206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id="{95AD18A0-4204-6090-4A64-263E0CD627F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5676A-42D4-F04A-BEE2-FC3C9CBF329F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129067F6-546F-430C-9927-3C85D41B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B0D1AB-0E3A-3E4B-B4CA-408899A5BB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12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8E5FFCDC-9F4F-F058-8953-B9DA53721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F67E1C15-EE1A-4596-BF8B-EAF3C5F57C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68082-95E7-8647-B94A-C2BA229329B2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734637B4-480A-85A7-A64E-23271AAC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C36623-9B95-D54C-9C47-CE61876288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28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0E729413-92AA-8F92-981D-5BAE0489CF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77825" y="427038"/>
            <a:ext cx="68072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07E6AB77-F0D2-2DBB-8ACE-2CE6F46385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77825" y="2459038"/>
            <a:ext cx="6807200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6C8FB6A1-4E2D-D7FC-58BC-D87053715C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571750" y="9944100"/>
            <a:ext cx="241935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BFDCB292-90AA-BB4C-EC96-7C5D671D6D5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77825" y="9944100"/>
            <a:ext cx="173990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6E50C3-C1B6-6A48-BA87-5CCBE5DB866A}" type="datetimeFigureOut">
              <a:rPr lang="en-US"/>
              <a:pPr>
                <a:defRPr/>
              </a:pPr>
              <a:t>6/16/24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4C382508-CD54-B286-48C5-D4C9CB29C2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45125" y="9944100"/>
            <a:ext cx="1739900" cy="534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A77E8D10-C2C5-3A41-B901-F12F55E3846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5B73721-C4C2-0CF2-2B0E-97A7EBBF32C3}"/>
              </a:ext>
            </a:extLst>
          </p:cNvPr>
          <p:cNvSpPr txBox="1"/>
          <p:nvPr/>
        </p:nvSpPr>
        <p:spPr>
          <a:xfrm>
            <a:off x="901700" y="920750"/>
            <a:ext cx="1709738" cy="4460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175"/>
              </a:lnSpc>
            </a:pPr>
            <a:r>
              <a:rPr lang="en-US" altLang="en-US" sz="1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NIT 2202 (BIG DATA)</a:t>
            </a:r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150"/>
              </a:lnSpc>
              <a:spcBef>
                <a:spcPts val="50"/>
              </a:spcBef>
            </a:pPr>
            <a:r>
              <a:rPr lang="en-US" altLang="en-US" sz="1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Rites Luitel (s4682841)</a:t>
            </a:r>
            <a:r>
              <a:rPr lang="en-US" alt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Assessment PART I (Project 1)</a:t>
            </a:r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831081-75FE-C11D-FA1E-0CB79B486DF6}"/>
              </a:ext>
            </a:extLst>
          </p:cNvPr>
          <p:cNvSpPr txBox="1"/>
          <p:nvPr/>
        </p:nvSpPr>
        <p:spPr>
          <a:xfrm>
            <a:off x="901700" y="1843088"/>
            <a:ext cx="1141413" cy="1666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100" b="1" u="heavy" spc="-10" dirty="0">
                <a:latin typeface="Times New Roman"/>
                <a:cs typeface="Times New Roman"/>
              </a:rPr>
              <a:t>A</a:t>
            </a:r>
            <a:r>
              <a:rPr sz="1100" b="1" u="heavy" dirty="0">
                <a:latin typeface="Times New Roman"/>
                <a:cs typeface="Times New Roman"/>
              </a:rPr>
              <a:t>WS </a:t>
            </a:r>
            <a:r>
              <a:rPr sz="1100" b="1" u="heavy" spc="-10" dirty="0">
                <a:latin typeface="Times New Roman"/>
                <a:cs typeface="Times New Roman"/>
              </a:rPr>
              <a:t>A</a:t>
            </a:r>
            <a:r>
              <a:rPr sz="1100" b="1" u="heavy" dirty="0">
                <a:latin typeface="Times New Roman"/>
                <a:cs typeface="Times New Roman"/>
              </a:rPr>
              <a:t>rch</a:t>
            </a:r>
            <a:r>
              <a:rPr sz="1100" b="1" u="heavy" spc="-10" dirty="0">
                <a:latin typeface="Times New Roman"/>
                <a:cs typeface="Times New Roman"/>
              </a:rPr>
              <a:t>i</a:t>
            </a:r>
            <a:r>
              <a:rPr sz="1100" b="1" u="heavy" dirty="0">
                <a:latin typeface="Times New Roman"/>
                <a:cs typeface="Times New Roman"/>
              </a:rPr>
              <a:t>te</a:t>
            </a:r>
            <a:r>
              <a:rPr sz="1100" b="1" u="heavy" spc="-10" dirty="0">
                <a:latin typeface="Times New Roman"/>
                <a:cs typeface="Times New Roman"/>
              </a:rPr>
              <a:t>c</a:t>
            </a:r>
            <a:r>
              <a:rPr sz="1100" b="1" u="heavy" dirty="0">
                <a:latin typeface="Times New Roman"/>
                <a:cs typeface="Times New Roman"/>
              </a:rPr>
              <a:t>ture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52" name="object 4">
            <a:extLst>
              <a:ext uri="{FF2B5EF4-FFF2-40B4-BE49-F238E27FC236}">
                <a16:creationId xmlns:a16="http://schemas.microsoft.com/office/drawing/2014/main" id="{3508666C-9480-DE14-E165-0FA829D16F16}"/>
              </a:ext>
            </a:extLst>
          </p:cNvPr>
          <p:cNvSpPr>
            <a:spLocks/>
          </p:cNvSpPr>
          <p:nvPr/>
        </p:nvSpPr>
        <p:spPr bwMode="auto">
          <a:xfrm>
            <a:off x="914400" y="6207125"/>
            <a:ext cx="5732463" cy="0"/>
          </a:xfrm>
          <a:custGeom>
            <a:avLst/>
            <a:gdLst>
              <a:gd name="T0" fmla="*/ 0 w 5731509"/>
              <a:gd name="T1" fmla="*/ 5731489 w 573150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731509">
                <a:moveTo>
                  <a:pt x="0" y="0"/>
                </a:moveTo>
                <a:lnTo>
                  <a:pt x="5731489" y="0"/>
                </a:lnTo>
              </a:path>
            </a:pathLst>
          </a:custGeom>
          <a:noFill/>
          <a:ln w="14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3" name="object 5">
            <a:extLst>
              <a:ext uri="{FF2B5EF4-FFF2-40B4-BE49-F238E27FC236}">
                <a16:creationId xmlns:a16="http://schemas.microsoft.com/office/drawing/2014/main" id="{CFA1CE30-8BC0-2B11-D1E9-DE13EEE7E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95488"/>
            <a:ext cx="5730875" cy="41862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F6041AC-0275-4CF5-26E1-BE7D8D0787C7}"/>
              </a:ext>
            </a:extLst>
          </p:cNvPr>
          <p:cNvSpPr txBox="1"/>
          <p:nvPr/>
        </p:nvSpPr>
        <p:spPr>
          <a:xfrm>
            <a:off x="901700" y="1065213"/>
            <a:ext cx="5132388" cy="153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4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Fin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he</a:t>
            </a:r>
            <a:r>
              <a:rPr sz="1000" b="1" spc="10" dirty="0">
                <a:latin typeface="Times New Roman"/>
                <a:cs typeface="Times New Roman"/>
              </a:rPr>
              <a:t> 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spc="5" dirty="0">
                <a:latin typeface="Times New Roman"/>
                <a:cs typeface="Times New Roman"/>
              </a:rPr>
              <a:t>a</a:t>
            </a:r>
            <a:r>
              <a:rPr sz="1000" b="1" spc="-15" dirty="0">
                <a:latin typeface="Times New Roman"/>
                <a:cs typeface="Times New Roman"/>
              </a:rPr>
              <a:t>x</a:t>
            </a:r>
            <a:r>
              <a:rPr sz="1000" b="1" spc="10" dirty="0">
                <a:latin typeface="Times New Roman"/>
                <a:cs typeface="Times New Roman"/>
              </a:rPr>
              <a:t>i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u</a:t>
            </a:r>
            <a:r>
              <a:rPr sz="1000" b="1" spc="-1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nd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av</a:t>
            </a:r>
            <a:r>
              <a:rPr sz="1000" b="1" spc="-5" dirty="0">
                <a:latin typeface="Times New Roman"/>
                <a:cs typeface="Times New Roman"/>
              </a:rPr>
              <a:t>er</a:t>
            </a:r>
            <a:r>
              <a:rPr sz="1000" b="1" dirty="0">
                <a:latin typeface="Times New Roman"/>
                <a:cs typeface="Times New Roman"/>
              </a:rPr>
              <a:t>ag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spc="-15" dirty="0">
                <a:latin typeface="Times New Roman"/>
                <a:cs typeface="Times New Roman"/>
              </a:rPr>
              <a:t>u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tion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fi</a:t>
            </a:r>
            <a:r>
              <a:rPr sz="1000" b="1" dirty="0">
                <a:latin typeface="Times New Roman"/>
                <a:cs typeface="Times New Roman"/>
              </a:rPr>
              <a:t>l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pe</a:t>
            </a:r>
            <a:r>
              <a:rPr sz="1000" b="1" dirty="0">
                <a:latin typeface="Times New Roman"/>
                <a:cs typeface="Times New Roman"/>
              </a:rPr>
              <a:t>r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its </a:t>
            </a:r>
            <a:r>
              <a:rPr sz="1000" b="1" dirty="0">
                <a:latin typeface="Times New Roman"/>
                <a:cs typeface="Times New Roman"/>
              </a:rPr>
              <a:t>g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u</a:t>
            </a:r>
            <a:r>
              <a:rPr sz="1000" b="1" spc="-15" dirty="0">
                <a:latin typeface="Times New Roman"/>
                <a:cs typeface="Times New Roman"/>
              </a:rPr>
              <a:t>p</a:t>
            </a:r>
            <a:r>
              <a:rPr sz="1000" b="1" spc="-5" dirty="0">
                <a:latin typeface="Times New Roman"/>
                <a:cs typeface="Times New Roman"/>
              </a:rPr>
              <a:t>ed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by</a:t>
            </a:r>
            <a:r>
              <a:rPr sz="1000" b="1" spc="5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Ac</a:t>
            </a:r>
            <a:r>
              <a:rPr sz="1000" b="1" dirty="0">
                <a:latin typeface="Times New Roman"/>
                <a:cs typeface="Times New Roman"/>
              </a:rPr>
              <a:t>tiv</a:t>
            </a:r>
            <a:r>
              <a:rPr sz="1000" b="1" spc="-5" dirty="0">
                <a:latin typeface="Times New Roman"/>
                <a:cs typeface="Times New Roman"/>
              </a:rPr>
              <a:t>it</a:t>
            </a:r>
            <a:r>
              <a:rPr sz="1000" b="1" dirty="0">
                <a:latin typeface="Times New Roman"/>
                <a:cs typeface="Times New Roman"/>
              </a:rPr>
              <a:t>y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y</a:t>
            </a:r>
            <a:r>
              <a:rPr sz="1000" b="1" spc="-5" dirty="0">
                <a:latin typeface="Times New Roman"/>
                <a:cs typeface="Times New Roman"/>
              </a:rPr>
              <a:t>pe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267" name="object 3">
            <a:extLst>
              <a:ext uri="{FF2B5EF4-FFF2-40B4-BE49-F238E27FC236}">
                <a16:creationId xmlns:a16="http://schemas.microsoft.com/office/drawing/2014/main" id="{AB1F026C-B425-CB10-29A8-A862A0C25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52550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68" name="object 4">
            <a:extLst>
              <a:ext uri="{FF2B5EF4-FFF2-40B4-BE49-F238E27FC236}">
                <a16:creationId xmlns:a16="http://schemas.microsoft.com/office/drawing/2014/main" id="{6D9C9EB1-202A-81F9-182B-BE7867D4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22446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3E76BD-018E-569A-92CB-3D4DC836412C}"/>
              </a:ext>
            </a:extLst>
          </p:cNvPr>
          <p:cNvSpPr txBox="1"/>
          <p:nvPr/>
        </p:nvSpPr>
        <p:spPr>
          <a:xfrm>
            <a:off x="901700" y="920750"/>
            <a:ext cx="2597150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11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n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ecting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bleau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ith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z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Re</a:t>
            </a:r>
            <a:r>
              <a:rPr sz="1000" b="1" spc="-5" dirty="0">
                <a:latin typeface="Times New Roman"/>
                <a:cs typeface="Times New Roman"/>
              </a:rPr>
              <a:t>d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hif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2B1A43-9932-325B-ED95-D8095E0BE009}"/>
              </a:ext>
            </a:extLst>
          </p:cNvPr>
          <p:cNvSpPr txBox="1"/>
          <p:nvPr/>
        </p:nvSpPr>
        <p:spPr>
          <a:xfrm>
            <a:off x="901700" y="5227638"/>
            <a:ext cx="3694113" cy="1555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12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bleau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–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L</a:t>
            </a:r>
            <a:r>
              <a:rPr sz="1000" b="1" spc="-5" dirty="0">
                <a:latin typeface="Times New Roman"/>
                <a:cs typeface="Times New Roman"/>
              </a:rPr>
              <a:t>ive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ta </a:t>
            </a: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n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ection</a:t>
            </a:r>
            <a:r>
              <a:rPr sz="1000" b="1" spc="1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nd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L</a:t>
            </a:r>
            <a:r>
              <a:rPr sz="1000" b="1" spc="-5" dirty="0">
                <a:latin typeface="Times New Roman"/>
                <a:cs typeface="Times New Roman"/>
              </a:rPr>
              <a:t>ive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Synchr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nization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D9B8B6C8-532B-5412-A4E3-05A92818E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206500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bject 5">
            <a:extLst>
              <a:ext uri="{FF2B5EF4-FFF2-40B4-BE49-F238E27FC236}">
                <a16:creationId xmlns:a16="http://schemas.microsoft.com/office/drawing/2014/main" id="{CF47CF44-F7F9-7FEF-F9C7-16656A8A3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51656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3E2F0E-E426-8887-4378-DBE4238AB405}"/>
              </a:ext>
            </a:extLst>
          </p:cNvPr>
          <p:cNvSpPr txBox="1"/>
          <p:nvPr/>
        </p:nvSpPr>
        <p:spPr>
          <a:xfrm>
            <a:off x="901700" y="5086350"/>
            <a:ext cx="1516063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14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bleau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-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 Di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play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315" name="object 3">
            <a:extLst>
              <a:ext uri="{FF2B5EF4-FFF2-40B4-BE49-F238E27FC236}">
                <a16:creationId xmlns:a16="http://schemas.microsoft.com/office/drawing/2014/main" id="{27A7DE89-1395-147E-4C1D-78A77FF7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14400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4BC2A71A-A481-205F-FD23-D99B5587F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051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66C9022-05A3-9064-9815-795D06092A5E}"/>
              </a:ext>
            </a:extLst>
          </p:cNvPr>
          <p:cNvSpPr txBox="1"/>
          <p:nvPr/>
        </p:nvSpPr>
        <p:spPr>
          <a:xfrm>
            <a:off x="901700" y="920750"/>
            <a:ext cx="3514725" cy="546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15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Cre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ting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three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ch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/gr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p</a:t>
            </a:r>
            <a:r>
              <a:rPr sz="1000" b="1" spc="-15" dirty="0">
                <a:latin typeface="Times New Roman"/>
                <a:cs typeface="Times New Roman"/>
              </a:rPr>
              <a:t>h</a:t>
            </a:r>
            <a:r>
              <a:rPr sz="1000" b="1" spc="-5" dirty="0">
                <a:latin typeface="Times New Roman"/>
                <a:cs typeface="Times New Roman"/>
              </a:rPr>
              <a:t>s </a:t>
            </a:r>
            <a:r>
              <a:rPr sz="1000" b="1" spc="-10" dirty="0">
                <a:latin typeface="Times New Roman"/>
                <a:cs typeface="Times New Roman"/>
              </a:rPr>
              <a:t>P</a:t>
            </a:r>
            <a:r>
              <a:rPr sz="1000" b="1" spc="-15" dirty="0">
                <a:latin typeface="Times New Roman"/>
                <a:cs typeface="Times New Roman"/>
              </a:rPr>
              <a:t>L</a:t>
            </a:r>
            <a:r>
              <a:rPr sz="1000" b="1" dirty="0">
                <a:latin typeface="Times New Roman"/>
                <a:cs typeface="Times New Roman"/>
              </a:rPr>
              <a:t>U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 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sh</a:t>
            </a:r>
            <a:r>
              <a:rPr sz="1000" b="1" spc="-15" dirty="0">
                <a:latin typeface="Times New Roman"/>
                <a:cs typeface="Times New Roman"/>
              </a:rPr>
              <a:t>b</a:t>
            </a:r>
            <a:r>
              <a:rPr sz="1000" b="1" dirty="0">
                <a:latin typeface="Times New Roman"/>
                <a:cs typeface="Times New Roman"/>
              </a:rPr>
              <a:t>oa</a:t>
            </a:r>
            <a:r>
              <a:rPr sz="1000" b="1" spc="-5" dirty="0">
                <a:latin typeface="Times New Roman"/>
                <a:cs typeface="Times New Roman"/>
              </a:rPr>
              <a:t>rd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in</a:t>
            </a:r>
            <a:r>
              <a:rPr sz="1000" b="1" spc="10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bleau.</a:t>
            </a:r>
            <a:endParaRPr sz="1000">
              <a:latin typeface="Times New Roman"/>
              <a:cs typeface="Times New Roman"/>
            </a:endParaRPr>
          </a:p>
          <a:p>
            <a:pPr fontAlgn="auto">
              <a:spcBef>
                <a:spcPts val="17"/>
              </a:spcBef>
              <a:spcAft>
                <a:spcPts val="0"/>
              </a:spcAft>
              <a:defRPr/>
            </a:pPr>
            <a:endParaRPr sz="13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50" b="1" dirty="0">
                <a:latin typeface="Arial"/>
                <a:cs typeface="Arial"/>
              </a:rPr>
              <a:t>L</a:t>
            </a:r>
            <a:r>
              <a:rPr sz="1350" b="1" spc="-10" dirty="0">
                <a:latin typeface="Arial"/>
                <a:cs typeface="Arial"/>
              </a:rPr>
              <a:t>i</a:t>
            </a:r>
            <a:r>
              <a:rPr sz="1350" b="1" dirty="0">
                <a:latin typeface="Arial"/>
                <a:cs typeface="Arial"/>
              </a:rPr>
              <a:t>ne</a:t>
            </a:r>
            <a:r>
              <a:rPr sz="1350" b="1" spc="35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C</a:t>
            </a:r>
            <a:r>
              <a:rPr sz="1350" b="1" spc="-15" dirty="0">
                <a:latin typeface="Arial"/>
                <a:cs typeface="Arial"/>
              </a:rPr>
              <a:t>h</a:t>
            </a:r>
            <a:r>
              <a:rPr sz="1350" b="1" spc="-5" dirty="0">
                <a:latin typeface="Arial"/>
                <a:cs typeface="Arial"/>
              </a:rPr>
              <a:t>a</a:t>
            </a:r>
            <a:r>
              <a:rPr sz="1350" b="1" spc="-10" dirty="0">
                <a:latin typeface="Arial"/>
                <a:cs typeface="Arial"/>
              </a:rPr>
              <a:t>r</a:t>
            </a:r>
            <a:r>
              <a:rPr sz="1350" b="1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95CDDF-BE94-BEC4-2C53-8A03D9D68E42}"/>
              </a:ext>
            </a:extLst>
          </p:cNvPr>
          <p:cNvSpPr txBox="1"/>
          <p:nvPr/>
        </p:nvSpPr>
        <p:spPr>
          <a:xfrm>
            <a:off x="901700" y="5630863"/>
            <a:ext cx="838200" cy="203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spc="-10" dirty="0">
                <a:latin typeface="Arial"/>
                <a:cs typeface="Arial"/>
              </a:rPr>
              <a:t>B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5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Ch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340" name="object 4">
            <a:extLst>
              <a:ext uri="{FF2B5EF4-FFF2-40B4-BE49-F238E27FC236}">
                <a16:creationId xmlns:a16="http://schemas.microsoft.com/office/drawing/2014/main" id="{B90CB010-E48B-6FED-B2B3-119153246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4963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1" name="object 5">
            <a:extLst>
              <a:ext uri="{FF2B5EF4-FFF2-40B4-BE49-F238E27FC236}">
                <a16:creationId xmlns:a16="http://schemas.microsoft.com/office/drawing/2014/main" id="{826E8CC6-1D67-A06C-287F-30D41DD2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826125"/>
            <a:ext cx="5730875" cy="3725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88DDBC4-2D02-6739-2D70-D8D8B5650428}"/>
              </a:ext>
            </a:extLst>
          </p:cNvPr>
          <p:cNvSpPr txBox="1"/>
          <p:nvPr/>
        </p:nvSpPr>
        <p:spPr>
          <a:xfrm>
            <a:off x="901700" y="1358900"/>
            <a:ext cx="808038" cy="204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dirty="0">
                <a:latin typeface="Arial"/>
                <a:cs typeface="Arial"/>
              </a:rPr>
              <a:t>Pie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Ch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BA42BEBB-2D2B-A014-2391-B8577DD47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703388"/>
            <a:ext cx="5730875" cy="37258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5FDBCC-8367-DF7F-3B08-ED3D3B482723}"/>
              </a:ext>
            </a:extLst>
          </p:cNvPr>
          <p:cNvSpPr txBox="1"/>
          <p:nvPr/>
        </p:nvSpPr>
        <p:spPr>
          <a:xfrm>
            <a:off x="1130300" y="917575"/>
            <a:ext cx="2081213" cy="1571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spc="-5" dirty="0">
                <a:latin typeface="Times New Roman"/>
                <a:cs typeface="Times New Roman"/>
              </a:rPr>
              <a:t>-	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Vi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ualiz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tion 2</a:t>
            </a:r>
            <a:r>
              <a:rPr sz="1000" b="1" spc="2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–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D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25" dirty="0">
                <a:latin typeface="Times New Roman"/>
                <a:cs typeface="Times New Roman"/>
              </a:rPr>
              <a:t>h</a:t>
            </a:r>
            <a:r>
              <a:rPr sz="1000" b="1" spc="-10" dirty="0">
                <a:latin typeface="Times New Roman"/>
                <a:cs typeface="Times New Roman"/>
              </a:rPr>
              <a:t>bo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rd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DEE7FC-0C0F-F620-6FD9-29CA114DB818}"/>
              </a:ext>
            </a:extLst>
          </p:cNvPr>
          <p:cNvSpPr txBox="1"/>
          <p:nvPr/>
        </p:nvSpPr>
        <p:spPr>
          <a:xfrm>
            <a:off x="901700" y="5086350"/>
            <a:ext cx="2028825" cy="25122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300"/>
              </a:lnSpc>
            </a:pPr>
            <a:r>
              <a:rPr lang="en-US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AWS Details: Project Hours/Cost</a:t>
            </a:r>
          </a:p>
        </p:txBody>
      </p:sp>
      <p:sp>
        <p:nvSpPr>
          <p:cNvPr id="16388" name="object 5">
            <a:extLst>
              <a:ext uri="{FF2B5EF4-FFF2-40B4-BE49-F238E27FC236}">
                <a16:creationId xmlns:a16="http://schemas.microsoft.com/office/drawing/2014/main" id="{08326548-9315-254E-8E1C-DB9F2E6C8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0450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F47B60D-0BCE-664F-0EC5-7F2396E48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514736"/>
              </p:ext>
            </p:extLst>
          </p:nvPr>
        </p:nvGraphicFramePr>
        <p:xfrm>
          <a:off x="839788" y="5516563"/>
          <a:ext cx="5419725" cy="4189414"/>
        </p:xfrm>
        <a:graphic>
          <a:graphicData uri="http://schemas.openxmlformats.org/drawingml/2006/table">
            <a:tbl>
              <a:tblPr/>
              <a:tblGrid>
                <a:gridCol w="2017712">
                  <a:extLst>
                    <a:ext uri="{9D8B030D-6E8A-4147-A177-3AD203B41FA5}">
                      <a16:colId xmlns:a16="http://schemas.microsoft.com/office/drawing/2014/main" val="1193257607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167018249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1932666301"/>
                    </a:ext>
                  </a:extLst>
                </a:gridCol>
                <a:gridCol w="2189163">
                  <a:extLst>
                    <a:ext uri="{9D8B030D-6E8A-4147-A177-3AD203B41FA5}">
                      <a16:colId xmlns:a16="http://schemas.microsoft.com/office/drawing/2014/main" val="3336499503"/>
                    </a:ext>
                  </a:extLst>
                </a:gridCol>
              </a:tblGrid>
              <a:tr h="33020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Task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Description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Date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6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Hours</a:t>
                      </a: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Spent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Notes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03360"/>
                  </a:ext>
                </a:extLst>
              </a:tr>
              <a:tr h="588963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Creating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S3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bucket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&amp;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uploading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the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file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06-14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15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minutes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89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88900" marR="0" lvl="0" indent="0" algn="l" defTabSz="914400" rtl="0" eaLnBrk="1" fontAlgn="base" latinLnBrk="0" hangingPunct="1">
                        <a:lnSpc>
                          <a:spcPct val="11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S3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bucket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uploaded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CSV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file.</a:t>
                      </a: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321374"/>
                  </a:ext>
                </a:extLst>
              </a:tr>
              <a:tr h="1587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Setting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up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Amazon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and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15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Amazon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999247"/>
                  </a:ext>
                </a:extLst>
              </a:tr>
              <a:tr h="165100"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configuring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security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group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06-14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minutes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configured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security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secure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48790"/>
                  </a:ext>
                </a:extLst>
              </a:tr>
              <a:tr h="153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638679"/>
                  </a:ext>
                </a:extLst>
              </a:tr>
              <a:tr h="1587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Connecting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cluster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to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Connected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8090"/>
                  </a:ext>
                </a:extLst>
              </a:tr>
              <a:tr h="150813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the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database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creating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06-14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minutes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database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using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23553"/>
                  </a:ext>
                </a:extLst>
              </a:tr>
              <a:tr h="168275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table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using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SQL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62685"/>
                  </a:ext>
                </a:extLst>
              </a:tr>
              <a:tr h="1587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Loading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data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into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Amazon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Uploaded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CSV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Redshift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408735"/>
                  </a:ext>
                </a:extLst>
              </a:tr>
              <a:tr h="1714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Redshift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06-14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minutes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464167"/>
                  </a:ext>
                </a:extLst>
              </a:tr>
              <a:tr h="33020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Executing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SQL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queries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06-15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0.5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6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Ran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SQL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queries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validate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data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preliminary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analysis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22067"/>
                  </a:ext>
                </a:extLst>
              </a:tr>
              <a:tr h="160338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Connecting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Tableau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Amazon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0.5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hours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connection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between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291880"/>
                  </a:ext>
                </a:extLst>
              </a:tr>
              <a:tr h="150813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installing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ODBC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06-15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Redshift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installing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89489"/>
                  </a:ext>
                </a:extLst>
              </a:tr>
              <a:tr h="168275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driver)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ODBC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driver.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832516"/>
                  </a:ext>
                </a:extLst>
              </a:tr>
              <a:tr h="1587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Creating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visualizations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in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1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Made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charts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dashboards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889492"/>
                  </a:ext>
                </a:extLst>
              </a:tr>
              <a:tr h="1714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Tableau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06-15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insights.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847889"/>
                  </a:ext>
                </a:extLst>
              </a:tr>
              <a:tr h="4762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Architecting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AWS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infrastructure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  <a:p>
                      <a:pPr marL="60325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06-16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1.5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architecture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project,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roles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interactions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components.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3393"/>
                  </a:ext>
                </a:extLst>
              </a:tr>
              <a:tr h="158750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Reviewing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project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2024-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1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hour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Reviewed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770203"/>
                  </a:ext>
                </a:extLst>
              </a:tr>
              <a:tr h="206375"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documentation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rebuchet MS" panose="020B0703020202090204" pitchFamily="34" charset="0"/>
                          <a:ea typeface="Trebuchet MS" panose="020B0703020202090204" pitchFamily="34" charset="0"/>
                          <a:cs typeface="Trebuchet MS" panose="020B0703020202090204" pitchFamily="34" charset="0"/>
                        </a:rPr>
                        <a:t>06-16</a:t>
                      </a: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Trebuchet MS" panose="020B0703020202090204" pitchFamily="34" charset="0"/>
                        <a:cs typeface="Trebuchet MS" panose="020B070302020209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60325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603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documentation</a:t>
                      </a: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completeness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horzOverflow="overflow">
                    <a:lnL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34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240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E1995C-3000-11E4-30F9-E84A3E9B03EF}"/>
              </a:ext>
            </a:extLst>
          </p:cNvPr>
          <p:cNvSpPr txBox="1"/>
          <p:nvPr/>
        </p:nvSpPr>
        <p:spPr>
          <a:xfrm>
            <a:off x="4133850" y="923925"/>
            <a:ext cx="80168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an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d</a:t>
            </a:r>
            <a:r>
              <a:rPr sz="10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000" spc="70" dirty="0">
                <a:solidFill>
                  <a:srgbClr val="212121"/>
                </a:solidFill>
                <a:latin typeface="Calibri"/>
                <a:cs typeface="Calibri"/>
              </a:rPr>
              <a:t>ac</a:t>
            </a:r>
            <a:r>
              <a:rPr sz="1000" spc="95" dirty="0">
                <a:solidFill>
                  <a:srgbClr val="212121"/>
                </a:solidFill>
                <a:latin typeface="Calibri"/>
                <a:cs typeface="Calibri"/>
              </a:rPr>
              <a:t>c</a:t>
            </a:r>
            <a:r>
              <a:rPr sz="1000" spc="20" dirty="0">
                <a:solidFill>
                  <a:srgbClr val="212121"/>
                </a:solidFill>
                <a:latin typeface="Calibri"/>
                <a:cs typeface="Calibri"/>
              </a:rPr>
              <a:t>u</a:t>
            </a:r>
            <a:r>
              <a:rPr sz="1000" spc="-20" dirty="0">
                <a:solidFill>
                  <a:srgbClr val="212121"/>
                </a:solidFill>
                <a:latin typeface="Calibri"/>
                <a:cs typeface="Calibri"/>
              </a:rPr>
              <a:t>r</a:t>
            </a:r>
            <a:r>
              <a:rPr sz="1000" spc="7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000" spc="65" dirty="0">
                <a:solidFill>
                  <a:srgbClr val="212121"/>
                </a:solidFill>
                <a:latin typeface="Calibri"/>
                <a:cs typeface="Calibri"/>
              </a:rPr>
              <a:t>c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y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411" name="object 3">
            <a:extLst>
              <a:ext uri="{FF2B5EF4-FFF2-40B4-BE49-F238E27FC236}">
                <a16:creationId xmlns:a16="http://schemas.microsoft.com/office/drawing/2014/main" id="{FDBE8883-5A24-D902-BAF4-90D69AC5F769}"/>
              </a:ext>
            </a:extLst>
          </p:cNvPr>
          <p:cNvSpPr>
            <a:spLocks/>
          </p:cNvSpPr>
          <p:nvPr/>
        </p:nvSpPr>
        <p:spPr bwMode="auto">
          <a:xfrm>
            <a:off x="846138" y="914400"/>
            <a:ext cx="0" cy="354013"/>
          </a:xfrm>
          <a:custGeom>
            <a:avLst/>
            <a:gdLst>
              <a:gd name="T0" fmla="*/ 0 h 354330"/>
              <a:gd name="T1" fmla="*/ 353866 h 3543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54330">
                <a:moveTo>
                  <a:pt x="0" y="0"/>
                </a:moveTo>
                <a:lnTo>
                  <a:pt x="0" y="353866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2" name="object 4">
            <a:extLst>
              <a:ext uri="{FF2B5EF4-FFF2-40B4-BE49-F238E27FC236}">
                <a16:creationId xmlns:a16="http://schemas.microsoft.com/office/drawing/2014/main" id="{31B6F369-B9C5-E37D-D90A-BCD1A813A9AF}"/>
              </a:ext>
            </a:extLst>
          </p:cNvPr>
          <p:cNvSpPr>
            <a:spLocks/>
          </p:cNvSpPr>
          <p:nvPr/>
        </p:nvSpPr>
        <p:spPr bwMode="auto">
          <a:xfrm>
            <a:off x="839788" y="1274763"/>
            <a:ext cx="5434012" cy="0"/>
          </a:xfrm>
          <a:custGeom>
            <a:avLst/>
            <a:gdLst>
              <a:gd name="T0" fmla="*/ 0 w 5433060"/>
              <a:gd name="T1" fmla="*/ 5432748 w 543306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433060">
                <a:moveTo>
                  <a:pt x="0" y="0"/>
                </a:moveTo>
                <a:lnTo>
                  <a:pt x="5432748" y="0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3" name="object 5">
            <a:extLst>
              <a:ext uri="{FF2B5EF4-FFF2-40B4-BE49-F238E27FC236}">
                <a16:creationId xmlns:a16="http://schemas.microsoft.com/office/drawing/2014/main" id="{686DCC67-A6FC-8D80-DFA8-D4B23311395B}"/>
              </a:ext>
            </a:extLst>
          </p:cNvPr>
          <p:cNvSpPr>
            <a:spLocks/>
          </p:cNvSpPr>
          <p:nvPr/>
        </p:nvSpPr>
        <p:spPr bwMode="auto">
          <a:xfrm>
            <a:off x="2863850" y="914400"/>
            <a:ext cx="0" cy="354013"/>
          </a:xfrm>
          <a:custGeom>
            <a:avLst/>
            <a:gdLst>
              <a:gd name="T0" fmla="*/ 0 h 354330"/>
              <a:gd name="T1" fmla="*/ 353866 h 3543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54330">
                <a:moveTo>
                  <a:pt x="0" y="0"/>
                </a:moveTo>
                <a:lnTo>
                  <a:pt x="0" y="353866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4" name="object 6">
            <a:extLst>
              <a:ext uri="{FF2B5EF4-FFF2-40B4-BE49-F238E27FC236}">
                <a16:creationId xmlns:a16="http://schemas.microsoft.com/office/drawing/2014/main" id="{7C845EAA-30AB-695F-2414-924D730D2FFF}"/>
              </a:ext>
            </a:extLst>
          </p:cNvPr>
          <p:cNvSpPr>
            <a:spLocks/>
          </p:cNvSpPr>
          <p:nvPr/>
        </p:nvSpPr>
        <p:spPr bwMode="auto">
          <a:xfrm>
            <a:off x="3408363" y="914400"/>
            <a:ext cx="0" cy="354013"/>
          </a:xfrm>
          <a:custGeom>
            <a:avLst/>
            <a:gdLst>
              <a:gd name="T0" fmla="*/ 0 h 354330"/>
              <a:gd name="T1" fmla="*/ 353866 h 3543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54330">
                <a:moveTo>
                  <a:pt x="0" y="0"/>
                </a:moveTo>
                <a:lnTo>
                  <a:pt x="0" y="353866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5" name="object 7">
            <a:extLst>
              <a:ext uri="{FF2B5EF4-FFF2-40B4-BE49-F238E27FC236}">
                <a16:creationId xmlns:a16="http://schemas.microsoft.com/office/drawing/2014/main" id="{43665678-8DA9-92AD-7536-7C436AE3D10F}"/>
              </a:ext>
            </a:extLst>
          </p:cNvPr>
          <p:cNvSpPr>
            <a:spLocks/>
          </p:cNvSpPr>
          <p:nvPr/>
        </p:nvSpPr>
        <p:spPr bwMode="auto">
          <a:xfrm>
            <a:off x="4078288" y="914400"/>
            <a:ext cx="0" cy="354013"/>
          </a:xfrm>
          <a:custGeom>
            <a:avLst/>
            <a:gdLst>
              <a:gd name="T0" fmla="*/ 0 h 354330"/>
              <a:gd name="T1" fmla="*/ 353866 h 3543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54330">
                <a:moveTo>
                  <a:pt x="0" y="0"/>
                </a:moveTo>
                <a:lnTo>
                  <a:pt x="0" y="353866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6" name="object 8">
            <a:extLst>
              <a:ext uri="{FF2B5EF4-FFF2-40B4-BE49-F238E27FC236}">
                <a16:creationId xmlns:a16="http://schemas.microsoft.com/office/drawing/2014/main" id="{7935DF3C-A0D2-DBA1-4E55-F31E3551AFD5}"/>
              </a:ext>
            </a:extLst>
          </p:cNvPr>
          <p:cNvSpPr>
            <a:spLocks/>
          </p:cNvSpPr>
          <p:nvPr/>
        </p:nvSpPr>
        <p:spPr bwMode="auto">
          <a:xfrm>
            <a:off x="6267450" y="914400"/>
            <a:ext cx="0" cy="354013"/>
          </a:xfrm>
          <a:custGeom>
            <a:avLst/>
            <a:gdLst>
              <a:gd name="T0" fmla="*/ 0 h 354330"/>
              <a:gd name="T1" fmla="*/ 353866 h 3543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54330">
                <a:moveTo>
                  <a:pt x="0" y="0"/>
                </a:moveTo>
                <a:lnTo>
                  <a:pt x="0" y="353866"/>
                </a:lnTo>
              </a:path>
            </a:pathLst>
          </a:custGeom>
          <a:noFill/>
          <a:ln w="1346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6CC7B72-BC09-2EDC-237B-0DD7E3EFF0DF}"/>
              </a:ext>
            </a:extLst>
          </p:cNvPr>
          <p:cNvSpPr txBox="1"/>
          <p:nvPr/>
        </p:nvSpPr>
        <p:spPr>
          <a:xfrm>
            <a:off x="901700" y="1895475"/>
            <a:ext cx="817563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incurred: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3F8D885-44FA-14E2-4B14-46473126C83B}"/>
              </a:ext>
            </a:extLst>
          </p:cNvPr>
          <p:cNvSpPr txBox="1"/>
          <p:nvPr/>
        </p:nvSpPr>
        <p:spPr>
          <a:xfrm>
            <a:off x="901700" y="6205538"/>
            <a:ext cx="2135188" cy="4683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20" dirty="0">
                <a:latin typeface="Times New Roman"/>
                <a:cs typeface="Times New Roman"/>
              </a:rPr>
              <a:t>Q</a:t>
            </a:r>
            <a:r>
              <a:rPr sz="1000" b="1" spc="-5" dirty="0">
                <a:latin typeface="Times New Roman"/>
                <a:cs typeface="Times New Roman"/>
              </a:rPr>
              <a:t>ueri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5" dirty="0">
                <a:latin typeface="Times New Roman"/>
                <a:cs typeface="Times New Roman"/>
              </a:rPr>
              <a:t>s Perf</a:t>
            </a:r>
            <a:r>
              <a:rPr sz="1000" b="1" dirty="0">
                <a:latin typeface="Times New Roman"/>
                <a:cs typeface="Times New Roman"/>
              </a:rPr>
              <a:t>or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5" dirty="0">
                <a:latin typeface="Times New Roman"/>
                <a:cs typeface="Times New Roman"/>
              </a:rPr>
              <a:t>d:</a:t>
            </a:r>
            <a:endParaRPr sz="1000">
              <a:latin typeface="Times New Roman"/>
              <a:cs typeface="Times New Roman"/>
            </a:endParaRPr>
          </a:p>
          <a:p>
            <a:pPr fontAlgn="auto">
              <a:spcBef>
                <a:spcPts val="49"/>
              </a:spcBef>
              <a:spcAft>
                <a:spcPts val="0"/>
              </a:spcAft>
              <a:defRPr/>
            </a:pPr>
            <a:endParaRPr sz="9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spc="-10" dirty="0">
                <a:latin typeface="Arial"/>
                <a:cs typeface="Arial"/>
              </a:rPr>
              <a:t>Simple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nd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Co</a:t>
            </a:r>
            <a:r>
              <a:rPr sz="1200" b="1" spc="-15" dirty="0">
                <a:latin typeface="Arial"/>
                <a:cs typeface="Arial"/>
              </a:rPr>
              <a:t>mpl</a:t>
            </a:r>
            <a:r>
              <a:rPr sz="1200" b="1" spc="-5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x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Que</a:t>
            </a:r>
            <a:r>
              <a:rPr sz="1200" b="1" spc="-5" dirty="0">
                <a:latin typeface="Arial"/>
                <a:cs typeface="Arial"/>
              </a:rPr>
              <a:t>rie</a:t>
            </a: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9E307BF-83BF-BB26-23B5-D5520E75658D}"/>
              </a:ext>
            </a:extLst>
          </p:cNvPr>
          <p:cNvSpPr txBox="1"/>
          <p:nvPr/>
        </p:nvSpPr>
        <p:spPr>
          <a:xfrm>
            <a:off x="901700" y="7105650"/>
            <a:ext cx="3292475" cy="1270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b="1">
                <a:latin typeface="Arial" panose="020B0604020202020204" pitchFamily="34" charset="0"/>
              </a:rPr>
              <a:t>1.Retrieve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all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rows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for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a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specific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>
                <a:latin typeface="Arial" panose="020B0604020202020204" pitchFamily="34" charset="0"/>
              </a:rPr>
              <a:t>ActivityType</a:t>
            </a: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ts val="938"/>
              </a:spcBef>
            </a:pP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SELECT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*</a:t>
            </a:r>
            <a:endParaRPr lang="en-US" altLang="en-US" sz="1000">
              <a:latin typeface="Arial" panose="020B0604020202020204" pitchFamily="34" charset="0"/>
            </a:endParaRPr>
          </a:p>
          <a:p>
            <a:pPr>
              <a:spcBef>
                <a:spcPts val="13"/>
              </a:spcBef>
            </a:pPr>
            <a:endParaRPr lang="en-US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FROM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filmingpermits</a:t>
            </a:r>
            <a:endParaRPr lang="en-US" altLang="en-US" sz="1000">
              <a:latin typeface="Arial" panose="020B0604020202020204" pitchFamily="34" charset="0"/>
            </a:endParaRPr>
          </a:p>
          <a:p>
            <a:pPr>
              <a:lnSpc>
                <a:spcPct val="177000"/>
              </a:lnSpc>
              <a:spcBef>
                <a:spcPts val="13"/>
              </a:spcBef>
            </a:pP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WHERE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ActivityType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'Filming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-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Low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Impact'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LIMIT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10;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B1585E1-D4AA-1725-67A3-ACB8DC789449}"/>
              </a:ext>
            </a:extLst>
          </p:cNvPr>
          <p:cNvSpPr txBox="1"/>
          <p:nvPr/>
        </p:nvSpPr>
        <p:spPr>
          <a:xfrm>
            <a:off x="901700" y="8797925"/>
            <a:ext cx="4579938" cy="75918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2</a:t>
            </a:r>
            <a:r>
              <a:rPr sz="1200" b="1" spc="-5" dirty="0">
                <a:latin typeface="Arial"/>
                <a:cs typeface="Arial"/>
              </a:rPr>
              <a:t>.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Retri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r</a:t>
            </a:r>
            <a:r>
              <a:rPr sz="1200" b="1" spc="-10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ws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w</a:t>
            </a:r>
            <a:r>
              <a:rPr sz="1200" b="1" spc="-25" dirty="0">
                <a:latin typeface="Arial"/>
                <a:cs typeface="Arial"/>
              </a:rPr>
              <a:t>h</a:t>
            </a:r>
            <a:r>
              <a:rPr sz="1200" b="1" spc="-10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nt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took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pla</a:t>
            </a:r>
            <a:r>
              <a:rPr sz="1200" b="1" dirty="0">
                <a:latin typeface="Arial"/>
                <a:cs typeface="Arial"/>
              </a:rPr>
              <a:t>ce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Arial"/>
                <a:cs typeface="Arial"/>
              </a:rPr>
              <a:t>s</a:t>
            </a:r>
            <a:r>
              <a:rPr sz="1200" b="1" spc="-25" dirty="0">
                <a:latin typeface="Arial"/>
                <a:cs typeface="Arial"/>
              </a:rPr>
              <a:t>p</a:t>
            </a:r>
            <a:r>
              <a:rPr sz="1200" b="1" dirty="0">
                <a:latin typeface="Arial"/>
                <a:cs typeface="Arial"/>
              </a:rPr>
              <a:t>ec</a:t>
            </a:r>
            <a:r>
              <a:rPr sz="1200" b="1" spc="-5" dirty="0">
                <a:latin typeface="Arial"/>
                <a:cs typeface="Arial"/>
              </a:rPr>
              <a:t>ific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n</a:t>
            </a:r>
            <a:r>
              <a:rPr sz="1200" b="1" spc="-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e</a:t>
            </a:r>
            <a:endParaRPr sz="1200" dirty="0">
              <a:latin typeface="Arial"/>
              <a:cs typeface="Arial"/>
            </a:endParaRPr>
          </a:p>
          <a:p>
            <a:pPr marL="12700" fontAlgn="auto">
              <a:spcBef>
                <a:spcPts val="955"/>
              </a:spcBef>
              <a:spcAft>
                <a:spcPts val="0"/>
              </a:spcAft>
              <a:defRPr/>
            </a:pPr>
            <a:r>
              <a:rPr sz="1000" dirty="0">
                <a:solidFill>
                  <a:srgbClr val="205E98"/>
                </a:solidFill>
                <a:latin typeface="Arial"/>
                <a:cs typeface="Arial"/>
              </a:rPr>
              <a:t>SELECT</a:t>
            </a:r>
            <a:r>
              <a:rPr sz="1000" dirty="0">
                <a:solidFill>
                  <a:srgbClr val="205E98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205E98"/>
                </a:solidFill>
                <a:latin typeface="Arial"/>
                <a:cs typeface="Arial"/>
              </a:rPr>
              <a:t>*</a:t>
            </a:r>
            <a:endParaRPr sz="1000" dirty="0">
              <a:latin typeface="Arial"/>
              <a:cs typeface="Arial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  <a:defRPr/>
            </a:pPr>
            <a:endParaRPr sz="800" dirty="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100" dirty="0">
                <a:solidFill>
                  <a:srgbClr val="205E98"/>
                </a:solidFill>
                <a:latin typeface="+mj-lt"/>
                <a:cs typeface="Arial"/>
              </a:rPr>
              <a:t>FROM</a:t>
            </a:r>
            <a:r>
              <a:rPr lang="en-AU" sz="1100" dirty="0">
                <a:solidFill>
                  <a:srgbClr val="205E98"/>
                </a:solidFill>
                <a:latin typeface="+mj-lt"/>
                <a:cs typeface="Times New Roman"/>
              </a:rPr>
              <a:t> </a:t>
            </a:r>
            <a:r>
              <a:rPr lang="en-AU" sz="1100" dirty="0" err="1">
                <a:solidFill>
                  <a:srgbClr val="205E98"/>
                </a:solidFill>
                <a:latin typeface="+mj-lt"/>
                <a:cs typeface="Arial"/>
              </a:rPr>
              <a:t>filmingpermits</a:t>
            </a:r>
            <a:endParaRPr sz="1100" dirty="0">
              <a:latin typeface="+mj-lt"/>
              <a:cs typeface="Arial"/>
            </a:endParaRPr>
          </a:p>
        </p:txBody>
      </p:sp>
      <p:sp>
        <p:nvSpPr>
          <p:cNvPr id="17421" name="object 13">
            <a:extLst>
              <a:ext uri="{FF2B5EF4-FFF2-40B4-BE49-F238E27FC236}">
                <a16:creationId xmlns:a16="http://schemas.microsoft.com/office/drawing/2014/main" id="{94570F34-2F76-BF8F-0C37-A29852963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035175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43B39C-4333-7D28-6BC0-1E3BB1BEB684}"/>
              </a:ext>
            </a:extLst>
          </p:cNvPr>
          <p:cNvSpPr txBox="1"/>
          <p:nvPr/>
        </p:nvSpPr>
        <p:spPr>
          <a:xfrm>
            <a:off x="901700" y="920750"/>
            <a:ext cx="1785938" cy="42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138"/>
              </a:lnSpc>
            </a:pP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WHERE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TypeAnchorVenue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'Iconic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Park'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LIMIT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10;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D19C401-47F2-CCF9-965C-BA982BD98870}"/>
              </a:ext>
            </a:extLst>
          </p:cNvPr>
          <p:cNvSpPr txBox="1"/>
          <p:nvPr/>
        </p:nvSpPr>
        <p:spPr>
          <a:xfrm>
            <a:off x="901700" y="1763713"/>
            <a:ext cx="3867150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b="1" dirty="0">
                <a:latin typeface="Arial"/>
                <a:cs typeface="Arial"/>
              </a:rPr>
              <a:t>3</a:t>
            </a:r>
            <a:r>
              <a:rPr sz="1200" b="1" spc="-5" dirty="0">
                <a:latin typeface="Arial"/>
                <a:cs typeface="Arial"/>
              </a:rPr>
              <a:t>.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Co</a:t>
            </a:r>
            <a:r>
              <a:rPr sz="1200" b="1" spc="-10" dirty="0">
                <a:latin typeface="Arial"/>
                <a:cs typeface="Arial"/>
              </a:rPr>
              <a:t>unt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number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of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pe</a:t>
            </a:r>
            <a:r>
              <a:rPr sz="1200" b="1" spc="-5" dirty="0">
                <a:latin typeface="Arial"/>
                <a:cs typeface="Arial"/>
              </a:rPr>
              <a:t>rm</a:t>
            </a:r>
            <a:r>
              <a:rPr sz="1200" b="1" dirty="0">
                <a:latin typeface="Arial"/>
                <a:cs typeface="Arial"/>
              </a:rPr>
              <a:t>its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10" dirty="0">
                <a:latin typeface="Arial"/>
                <a:cs typeface="Arial"/>
              </a:rPr>
              <a:t>h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spc="-30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ti</a:t>
            </a:r>
            <a:r>
              <a:rPr sz="1200" b="1" spc="-35" dirty="0">
                <a:latin typeface="Arial"/>
                <a:cs typeface="Arial"/>
              </a:rPr>
              <a:t>v</a:t>
            </a:r>
            <a:r>
              <a:rPr sz="1200" b="1" spc="-5" dirty="0">
                <a:latin typeface="Arial"/>
                <a:cs typeface="Arial"/>
              </a:rPr>
              <a:t>i</a:t>
            </a:r>
            <a:r>
              <a:rPr sz="1200" b="1" spc="10" dirty="0">
                <a:latin typeface="Arial"/>
                <a:cs typeface="Arial"/>
              </a:rPr>
              <a:t>t</a:t>
            </a:r>
            <a:r>
              <a:rPr sz="1200" b="1" spc="-20" dirty="0">
                <a:latin typeface="Arial"/>
                <a:cs typeface="Arial"/>
              </a:rPr>
              <a:t>y</a:t>
            </a:r>
            <a:r>
              <a:rPr sz="1200" b="1" spc="5" dirty="0">
                <a:latin typeface="Arial"/>
                <a:cs typeface="Arial"/>
              </a:rPr>
              <a:t>T</a:t>
            </a:r>
            <a:r>
              <a:rPr sz="1200" b="1" spc="-20" dirty="0">
                <a:latin typeface="Arial"/>
                <a:cs typeface="Arial"/>
              </a:rPr>
              <a:t>y</a:t>
            </a:r>
            <a:r>
              <a:rPr sz="1200" b="1" spc="-10" dirty="0">
                <a:latin typeface="Arial"/>
                <a:cs typeface="Arial"/>
              </a:rPr>
              <a:t>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E838D32-62BB-C688-E062-D1A0B1A4CD38}"/>
              </a:ext>
            </a:extLst>
          </p:cNvPr>
          <p:cNvSpPr txBox="1"/>
          <p:nvPr/>
        </p:nvSpPr>
        <p:spPr>
          <a:xfrm>
            <a:off x="901700" y="2374900"/>
            <a:ext cx="2033588" cy="9652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138"/>
              </a:lnSpc>
            </a:pP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SELECT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ActivityType,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COUNT(*)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AS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PermitCount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FROM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filmingpermits</a:t>
            </a:r>
            <a:endParaRPr lang="en-US" altLang="en-US" sz="1000">
              <a:latin typeface="Arial" panose="020B0604020202020204" pitchFamily="34" charset="0"/>
            </a:endParaRPr>
          </a:p>
          <a:p>
            <a:pPr>
              <a:spcBef>
                <a:spcPts val="700"/>
              </a:spcBef>
            </a:pP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GROUP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BY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ActivityType</a:t>
            </a:r>
            <a:endParaRPr lang="en-US" altLang="en-US" sz="1000">
              <a:latin typeface="Arial" panose="020B0604020202020204" pitchFamily="34" charset="0"/>
            </a:endParaRPr>
          </a:p>
          <a:p>
            <a:pPr>
              <a:spcBef>
                <a:spcPts val="13"/>
              </a:spcBef>
            </a:pPr>
            <a:endParaRPr lang="en-US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ORDER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BY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PermitCount</a:t>
            </a:r>
            <a:r>
              <a:rPr lang="en-US" altLang="en-US" sz="100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>
                <a:solidFill>
                  <a:srgbClr val="205E98"/>
                </a:solidFill>
                <a:latin typeface="Arial" panose="020B0604020202020204" pitchFamily="34" charset="0"/>
              </a:rPr>
              <a:t>DESC;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F7FDC9-3432-2F27-B77C-5E12FCE04EF5}"/>
              </a:ext>
            </a:extLst>
          </p:cNvPr>
          <p:cNvSpPr txBox="1"/>
          <p:nvPr/>
        </p:nvSpPr>
        <p:spPr>
          <a:xfrm>
            <a:off x="901700" y="3762375"/>
            <a:ext cx="5318125" cy="20145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1000"/>
              </a:lnSpc>
            </a:pPr>
            <a:r>
              <a:rPr lang="en-US" altLang="en-US" sz="1200" b="1" dirty="0">
                <a:latin typeface="Arial" panose="020B0604020202020204" pitchFamily="34" charset="0"/>
              </a:rPr>
              <a:t>4.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Find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the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maximum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and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average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duration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of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filming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permits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grouped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</a:rPr>
              <a:t>by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 err="1">
                <a:latin typeface="Arial" panose="020B0604020202020204" pitchFamily="34" charset="0"/>
              </a:rPr>
              <a:t>ActivityType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>
              <a:spcBef>
                <a:spcPts val="950"/>
              </a:spcBef>
            </a:pP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SELECT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ActivityType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,</a:t>
            </a:r>
            <a:endParaRPr lang="en-US" altLang="en-US" sz="1000" dirty="0">
              <a:latin typeface="Arial" panose="020B0604020202020204" pitchFamily="34" charset="0"/>
            </a:endParaRPr>
          </a:p>
          <a:p>
            <a:pPr>
              <a:lnSpc>
                <a:spcPts val="2138"/>
              </a:lnSpc>
              <a:spcBef>
                <a:spcPts val="213"/>
              </a:spcBef>
            </a:pP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MAX(DATEDIFF(day,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InDate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,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OutDate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)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+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1)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AS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MaxDuration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,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AVG(DATEDIFF(day,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InDate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,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OutDate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)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+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1)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AS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AvgDuration</a:t>
            </a:r>
            <a:endParaRPr lang="en-US" altLang="en-US" sz="1000" dirty="0">
              <a:latin typeface="Arial" panose="020B0604020202020204" pitchFamily="34" charset="0"/>
            </a:endParaRPr>
          </a:p>
          <a:p>
            <a:pPr>
              <a:lnSpc>
                <a:spcPts val="2125"/>
              </a:lnSpc>
              <a:spcBef>
                <a:spcPts val="13"/>
              </a:spcBef>
            </a:pP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FROM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filmingpermits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GROUP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BY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ActivityType</a:t>
            </a: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ts val="713"/>
              </a:spcBef>
            </a:pP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ORDER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BY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 err="1">
                <a:solidFill>
                  <a:srgbClr val="205E98"/>
                </a:solidFill>
                <a:latin typeface="Arial" panose="020B0604020202020204" pitchFamily="34" charset="0"/>
              </a:rPr>
              <a:t>MaxDuration</a:t>
            </a:r>
            <a:r>
              <a:rPr lang="en-US" altLang="en-US" sz="1000" dirty="0">
                <a:solidFill>
                  <a:srgbClr val="205E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000" dirty="0">
                <a:solidFill>
                  <a:srgbClr val="205E98"/>
                </a:solidFill>
                <a:latin typeface="Arial" panose="020B0604020202020204" pitchFamily="34" charset="0"/>
              </a:rPr>
              <a:t>DESC;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F2C8C1-6E39-1407-0A12-9A9E74244CF5}"/>
              </a:ext>
            </a:extLst>
          </p:cNvPr>
          <p:cNvSpPr txBox="1"/>
          <p:nvPr/>
        </p:nvSpPr>
        <p:spPr>
          <a:xfrm>
            <a:off x="1130300" y="920750"/>
            <a:ext cx="2857500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1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Cre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S3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b</a:t>
            </a:r>
            <a:r>
              <a:rPr sz="1000" b="1" spc="-15" dirty="0">
                <a:latin typeface="Times New Roman"/>
                <a:cs typeface="Times New Roman"/>
              </a:rPr>
              <a:t>u</a:t>
            </a:r>
            <a:r>
              <a:rPr sz="1000" b="1" spc="-5" dirty="0">
                <a:latin typeface="Times New Roman"/>
                <a:cs typeface="Times New Roman"/>
              </a:rPr>
              <a:t>c</a:t>
            </a:r>
            <a:r>
              <a:rPr sz="1000" b="1" spc="-25" dirty="0">
                <a:latin typeface="Times New Roman"/>
                <a:cs typeface="Times New Roman"/>
              </a:rPr>
              <a:t>k</a:t>
            </a:r>
            <a:r>
              <a:rPr sz="1000" b="1" spc="-5" dirty="0">
                <a:latin typeface="Times New Roman"/>
                <a:cs typeface="Times New Roman"/>
              </a:rPr>
              <a:t>et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ith </a:t>
            </a:r>
            <a:r>
              <a:rPr sz="1000" b="1" spc="-10" dirty="0">
                <a:latin typeface="Times New Roman"/>
                <a:cs typeface="Times New Roman"/>
              </a:rPr>
              <a:t>na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(fi</a:t>
            </a:r>
            <a:r>
              <a:rPr sz="1000" b="1" dirty="0">
                <a:latin typeface="Times New Roman"/>
                <a:cs typeface="Times New Roman"/>
              </a:rPr>
              <a:t>l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dirty="0">
                <a:latin typeface="Times New Roman"/>
                <a:cs typeface="Times New Roman"/>
              </a:rPr>
              <a:t>i</a:t>
            </a:r>
            <a:r>
              <a:rPr sz="1000" b="1" spc="-10" dirty="0">
                <a:latin typeface="Times New Roman"/>
                <a:cs typeface="Times New Roman"/>
              </a:rPr>
              <a:t>ngpe</a:t>
            </a:r>
            <a:r>
              <a:rPr sz="1000" b="1" dirty="0">
                <a:latin typeface="Times New Roman"/>
                <a:cs typeface="Times New Roman"/>
              </a:rPr>
              <a:t>r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i</a:t>
            </a:r>
            <a:r>
              <a:rPr sz="1000" b="1" spc="5" dirty="0">
                <a:latin typeface="Times New Roman"/>
                <a:cs typeface="Times New Roman"/>
              </a:rPr>
              <a:t>t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):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6688E20-A900-6AD2-FC9A-67FEEC0946B8}"/>
              </a:ext>
            </a:extLst>
          </p:cNvPr>
          <p:cNvSpPr txBox="1"/>
          <p:nvPr/>
        </p:nvSpPr>
        <p:spPr>
          <a:xfrm>
            <a:off x="1130300" y="5237163"/>
            <a:ext cx="297973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2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Uplo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ded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he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pr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ject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data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5" dirty="0">
                <a:latin typeface="Times New Roman"/>
                <a:cs typeface="Times New Roman"/>
              </a:rPr>
              <a:t>(</a:t>
            </a:r>
            <a:r>
              <a:rPr sz="1000" b="1" spc="-10" dirty="0">
                <a:latin typeface="Times New Roman"/>
                <a:cs typeface="Times New Roman"/>
              </a:rPr>
              <a:t>CSV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file)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in </a:t>
            </a:r>
            <a:r>
              <a:rPr sz="1000" b="1" spc="-10" dirty="0">
                <a:latin typeface="Times New Roman"/>
                <a:cs typeface="Times New Roman"/>
              </a:rPr>
              <a:t>S3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b</a:t>
            </a:r>
            <a:r>
              <a:rPr sz="1000" b="1" spc="-15" dirty="0">
                <a:latin typeface="Times New Roman"/>
                <a:cs typeface="Times New Roman"/>
              </a:rPr>
              <a:t>u</a:t>
            </a:r>
            <a:r>
              <a:rPr sz="1000" b="1" dirty="0">
                <a:latin typeface="Times New Roman"/>
                <a:cs typeface="Times New Roman"/>
              </a:rPr>
              <a:t>c</a:t>
            </a:r>
            <a:r>
              <a:rPr sz="1000" b="1" spc="-25" dirty="0">
                <a:latin typeface="Times New Roman"/>
                <a:cs typeface="Times New Roman"/>
              </a:rPr>
              <a:t>k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76" name="object 4">
            <a:extLst>
              <a:ext uri="{FF2B5EF4-FFF2-40B4-BE49-F238E27FC236}">
                <a16:creationId xmlns:a16="http://schemas.microsoft.com/office/drawing/2014/main" id="{D39B2A29-9198-887D-8889-C5D6DE5A2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0450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7" name="object 5">
            <a:extLst>
              <a:ext uri="{FF2B5EF4-FFF2-40B4-BE49-F238E27FC236}">
                <a16:creationId xmlns:a16="http://schemas.microsoft.com/office/drawing/2014/main" id="{B051BD9D-B9DA-47A8-9DDB-11F413CC9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5275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BEAA14A-A3FB-31D5-83C2-864FDC9C5213}"/>
              </a:ext>
            </a:extLst>
          </p:cNvPr>
          <p:cNvSpPr txBox="1"/>
          <p:nvPr/>
        </p:nvSpPr>
        <p:spPr>
          <a:xfrm>
            <a:off x="1130300" y="911225"/>
            <a:ext cx="5514975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85"/>
              </a:lnSpc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3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Cre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Reds</a:t>
            </a:r>
            <a:r>
              <a:rPr sz="1000" b="1" spc="-15" dirty="0">
                <a:latin typeface="Times New Roman"/>
                <a:cs typeface="Times New Roman"/>
              </a:rPr>
              <a:t>h</a:t>
            </a:r>
            <a:r>
              <a:rPr sz="1000" b="1" spc="-5" dirty="0">
                <a:latin typeface="Times New Roman"/>
                <a:cs typeface="Times New Roman"/>
              </a:rPr>
              <a:t>ift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clu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ter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(r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10" dirty="0">
                <a:latin typeface="Times New Roman"/>
                <a:cs typeface="Times New Roman"/>
              </a:rPr>
              <a:t>ds</a:t>
            </a:r>
            <a:r>
              <a:rPr sz="1000" b="1" spc="-5" dirty="0">
                <a:latin typeface="Times New Roman"/>
                <a:cs typeface="Times New Roman"/>
              </a:rPr>
              <a:t>hif</a:t>
            </a:r>
            <a:r>
              <a:rPr sz="1000" b="1" spc="10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-clu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te</a:t>
            </a:r>
            <a:r>
              <a:rPr sz="1000" b="1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-</a:t>
            </a:r>
            <a:r>
              <a:rPr sz="1000" b="1" dirty="0">
                <a:latin typeface="Times New Roman"/>
                <a:cs typeface="Times New Roman"/>
              </a:rPr>
              <a:t>1</a:t>
            </a:r>
            <a:r>
              <a:rPr sz="1000" b="1" spc="-5" dirty="0">
                <a:latin typeface="Times New Roman"/>
                <a:cs typeface="Times New Roman"/>
              </a:rPr>
              <a:t>)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(</a:t>
            </a:r>
            <a:r>
              <a:rPr sz="1000" spc="-15" dirty="0">
                <a:latin typeface="Trebuchet MS"/>
                <a:cs typeface="Trebuchet MS"/>
              </a:rPr>
              <a:t>w</a:t>
            </a:r>
            <a:r>
              <a:rPr sz="1000" dirty="0">
                <a:latin typeface="Trebuchet MS"/>
                <a:cs typeface="Trebuchet MS"/>
              </a:rPr>
              <a:t>i</a:t>
            </a:r>
            <a:r>
              <a:rPr sz="1000" spc="-10" dirty="0">
                <a:latin typeface="Trebuchet MS"/>
                <a:cs typeface="Trebuchet MS"/>
              </a:rPr>
              <a:t>th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n</a:t>
            </a:r>
            <a:r>
              <a:rPr sz="1000" spc="-10" dirty="0">
                <a:latin typeface="Trebuchet MS"/>
                <a:cs typeface="Trebuchet MS"/>
              </a:rPr>
              <a:t>o</a:t>
            </a:r>
            <a:r>
              <a:rPr sz="1000" spc="-5" dirty="0">
                <a:latin typeface="Trebuchet MS"/>
                <a:cs typeface="Trebuchet MS"/>
              </a:rPr>
              <a:t>d</a:t>
            </a:r>
            <a:r>
              <a:rPr sz="1000" spc="-15" dirty="0">
                <a:latin typeface="Trebuchet MS"/>
                <a:cs typeface="Trebuchet MS"/>
              </a:rPr>
              <a:t>e</a:t>
            </a:r>
            <a:r>
              <a:rPr sz="1000" spc="-5" dirty="0">
                <a:latin typeface="Trebuchet MS"/>
                <a:cs typeface="Trebuchet MS"/>
              </a:rPr>
              <a:t>s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=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2,</a:t>
            </a:r>
            <a:r>
              <a:rPr sz="1000" spc="4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n</a:t>
            </a:r>
            <a:r>
              <a:rPr sz="1000" spc="-10" dirty="0">
                <a:latin typeface="Trebuchet MS"/>
                <a:cs typeface="Trebuchet MS"/>
              </a:rPr>
              <a:t>o</a:t>
            </a:r>
            <a:r>
              <a:rPr sz="1000" spc="-15" dirty="0">
                <a:latin typeface="Trebuchet MS"/>
                <a:cs typeface="Trebuchet MS"/>
              </a:rPr>
              <a:t>d</a:t>
            </a:r>
            <a:r>
              <a:rPr sz="1000" spc="-10" dirty="0">
                <a:latin typeface="Trebuchet MS"/>
                <a:cs typeface="Trebuchet MS"/>
              </a:rPr>
              <a:t>e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ty</a:t>
            </a:r>
            <a:r>
              <a:rPr sz="1000" dirty="0">
                <a:latin typeface="Trebuchet MS"/>
                <a:cs typeface="Trebuchet MS"/>
              </a:rPr>
              <a:t>p</a:t>
            </a:r>
            <a:r>
              <a:rPr sz="1000" spc="-10" dirty="0">
                <a:latin typeface="Trebuchet MS"/>
                <a:cs typeface="Trebuchet MS"/>
              </a:rPr>
              <a:t>e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=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dc</a:t>
            </a:r>
            <a:r>
              <a:rPr sz="1000" dirty="0">
                <a:latin typeface="Trebuchet MS"/>
                <a:cs typeface="Trebuchet MS"/>
              </a:rPr>
              <a:t>2</a:t>
            </a:r>
            <a:r>
              <a:rPr sz="1000" spc="-15" dirty="0">
                <a:latin typeface="Trebuchet MS"/>
                <a:cs typeface="Trebuchet MS"/>
              </a:rPr>
              <a:t>.l</a:t>
            </a:r>
            <a:r>
              <a:rPr sz="1000" spc="-10" dirty="0">
                <a:latin typeface="Trebuchet MS"/>
                <a:cs typeface="Trebuchet MS"/>
              </a:rPr>
              <a:t>ar</a:t>
            </a:r>
            <a:r>
              <a:rPr sz="1000" spc="5" dirty="0">
                <a:latin typeface="Trebuchet MS"/>
                <a:cs typeface="Trebuchet MS"/>
              </a:rPr>
              <a:t>g</a:t>
            </a:r>
            <a:r>
              <a:rPr sz="1000" spc="-5" dirty="0">
                <a:latin typeface="Trebuchet MS"/>
                <a:cs typeface="Trebuchet MS"/>
              </a:rPr>
              <a:t>e,</a:t>
            </a:r>
            <a:r>
              <a:rPr sz="1000" spc="4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pa</a:t>
            </a:r>
            <a:r>
              <a:rPr sz="1000" dirty="0">
                <a:latin typeface="Trebuchet MS"/>
                <a:cs typeface="Trebuchet MS"/>
              </a:rPr>
              <a:t>s</a:t>
            </a:r>
            <a:r>
              <a:rPr sz="1000" spc="-5" dirty="0">
                <a:latin typeface="Trebuchet MS"/>
                <a:cs typeface="Trebuchet MS"/>
              </a:rPr>
              <a:t>s</a:t>
            </a:r>
            <a:r>
              <a:rPr sz="1000" spc="-15" dirty="0">
                <a:latin typeface="Trebuchet MS"/>
                <a:cs typeface="Trebuchet MS"/>
              </a:rPr>
              <a:t>w</a:t>
            </a:r>
            <a:r>
              <a:rPr sz="1000" spc="-5" dirty="0">
                <a:latin typeface="Trebuchet MS"/>
                <a:cs typeface="Trebuchet MS"/>
              </a:rPr>
              <a:t>o</a:t>
            </a:r>
            <a:r>
              <a:rPr sz="1000" spc="-10" dirty="0">
                <a:latin typeface="Trebuchet MS"/>
                <a:cs typeface="Trebuchet MS"/>
              </a:rPr>
              <a:t>rd</a:t>
            </a:r>
            <a:endParaRPr sz="1000">
              <a:latin typeface="Trebuchet MS"/>
              <a:cs typeface="Trebuchet MS"/>
            </a:endParaRPr>
          </a:p>
          <a:p>
            <a:pPr marL="240665" fontAlgn="auto">
              <a:lnSpc>
                <a:spcPts val="11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rebuchet MS"/>
                <a:cs typeface="Trebuchet MS"/>
              </a:rPr>
              <a:t>=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rebuchet MS"/>
                <a:cs typeface="Trebuchet MS"/>
              </a:rPr>
              <a:t>P</a:t>
            </a:r>
            <a:r>
              <a:rPr sz="1000" spc="-5" dirty="0">
                <a:latin typeface="Trebuchet MS"/>
                <a:cs typeface="Trebuchet MS"/>
              </a:rPr>
              <a:t>ass</a:t>
            </a:r>
            <a:r>
              <a:rPr sz="1000" spc="-15" dirty="0">
                <a:latin typeface="Trebuchet MS"/>
                <a:cs typeface="Trebuchet MS"/>
              </a:rPr>
              <a:t>w</a:t>
            </a:r>
            <a:r>
              <a:rPr sz="1000" spc="-5" dirty="0">
                <a:latin typeface="Trebuchet MS"/>
                <a:cs typeface="Trebuchet MS"/>
              </a:rPr>
              <a:t>0</a:t>
            </a:r>
            <a:r>
              <a:rPr sz="1000" spc="-10" dirty="0">
                <a:latin typeface="Trebuchet MS"/>
                <a:cs typeface="Trebuchet MS"/>
              </a:rPr>
              <a:t>rd</a:t>
            </a:r>
            <a:r>
              <a:rPr sz="1000" spc="-5" dirty="0">
                <a:latin typeface="Trebuchet MS"/>
                <a:cs typeface="Trebuchet MS"/>
              </a:rPr>
              <a:t>1,</a:t>
            </a:r>
            <a:r>
              <a:rPr sz="1000" spc="4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a</a:t>
            </a:r>
            <a:r>
              <a:rPr sz="1000" spc="-15" dirty="0">
                <a:latin typeface="Trebuchet MS"/>
                <a:cs typeface="Trebuchet MS"/>
              </a:rPr>
              <a:t>n</a:t>
            </a:r>
            <a:r>
              <a:rPr sz="1000" spc="-10" dirty="0">
                <a:latin typeface="Trebuchet MS"/>
                <a:cs typeface="Trebuchet MS"/>
              </a:rPr>
              <a:t>d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“</a:t>
            </a:r>
            <a:r>
              <a:rPr sz="1000" spc="-10" dirty="0">
                <a:latin typeface="Trebuchet MS"/>
                <a:cs typeface="Trebuchet MS"/>
              </a:rPr>
              <a:t>m</a:t>
            </a:r>
            <a:r>
              <a:rPr sz="1000" dirty="0">
                <a:latin typeface="Trebuchet MS"/>
                <a:cs typeface="Trebuchet MS"/>
              </a:rPr>
              <a:t>y</a:t>
            </a:r>
            <a:r>
              <a:rPr sz="1000" spc="-10" dirty="0">
                <a:latin typeface="Trebuchet MS"/>
                <a:cs typeface="Trebuchet MS"/>
              </a:rPr>
              <a:t>r</a:t>
            </a:r>
            <a:r>
              <a:rPr sz="1000" spc="-5" dirty="0">
                <a:latin typeface="Trebuchet MS"/>
                <a:cs typeface="Trebuchet MS"/>
              </a:rPr>
              <a:t>e</a:t>
            </a:r>
            <a:r>
              <a:rPr sz="1000" spc="-10" dirty="0">
                <a:latin typeface="Trebuchet MS"/>
                <a:cs typeface="Trebuchet MS"/>
              </a:rPr>
              <a:t>dshi</a:t>
            </a:r>
            <a:r>
              <a:rPr sz="1000" dirty="0">
                <a:latin typeface="Trebuchet MS"/>
                <a:cs typeface="Trebuchet MS"/>
              </a:rPr>
              <a:t>f</a:t>
            </a:r>
            <a:r>
              <a:rPr sz="1000" spc="-10" dirty="0">
                <a:latin typeface="Trebuchet MS"/>
                <a:cs typeface="Trebuchet MS"/>
              </a:rPr>
              <a:t>tro</a:t>
            </a:r>
            <a:r>
              <a:rPr sz="1000" spc="-15" dirty="0">
                <a:latin typeface="Trebuchet MS"/>
                <a:cs typeface="Trebuchet MS"/>
              </a:rPr>
              <a:t>l</a:t>
            </a:r>
            <a:r>
              <a:rPr sz="1000" spc="-10" dirty="0">
                <a:latin typeface="Trebuchet MS"/>
                <a:cs typeface="Trebuchet MS"/>
              </a:rPr>
              <a:t>e”</a:t>
            </a:r>
            <a:r>
              <a:rPr sz="1000" spc="5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as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asso</a:t>
            </a:r>
            <a:r>
              <a:rPr sz="1000" spc="-10" dirty="0">
                <a:latin typeface="Trebuchet MS"/>
                <a:cs typeface="Trebuchet MS"/>
              </a:rPr>
              <a:t>c</a:t>
            </a:r>
            <a:r>
              <a:rPr sz="1000" spc="-5" dirty="0">
                <a:latin typeface="Trebuchet MS"/>
                <a:cs typeface="Trebuchet MS"/>
              </a:rPr>
              <a:t>ia</a:t>
            </a:r>
            <a:r>
              <a:rPr sz="1000" spc="-10" dirty="0">
                <a:latin typeface="Trebuchet MS"/>
                <a:cs typeface="Trebuchet MS"/>
              </a:rPr>
              <a:t>ted</a:t>
            </a:r>
            <a:r>
              <a:rPr sz="1000" spc="4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IAM</a:t>
            </a:r>
            <a:r>
              <a:rPr sz="1000" spc="6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rebuchet MS"/>
                <a:cs typeface="Trebuchet MS"/>
              </a:rPr>
              <a:t>ro</a:t>
            </a:r>
            <a:r>
              <a:rPr sz="1000" spc="-15" dirty="0">
                <a:latin typeface="Trebuchet MS"/>
                <a:cs typeface="Trebuchet MS"/>
              </a:rPr>
              <a:t>l</a:t>
            </a:r>
            <a:r>
              <a:rPr sz="1000" spc="-10" dirty="0">
                <a:latin typeface="Trebuchet MS"/>
                <a:cs typeface="Trebuchet MS"/>
              </a:rPr>
              <a:t>es)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F3F8BB-DFEA-BC26-A128-F26914570304}"/>
              </a:ext>
            </a:extLst>
          </p:cNvPr>
          <p:cNvSpPr txBox="1"/>
          <p:nvPr/>
        </p:nvSpPr>
        <p:spPr>
          <a:xfrm>
            <a:off x="2703513" y="8813800"/>
            <a:ext cx="2154237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Fi</a:t>
            </a:r>
            <a:r>
              <a:rPr sz="1000" spc="-15" dirty="0">
                <a:latin typeface="Times New Roman"/>
                <a:cs typeface="Times New Roman"/>
              </a:rPr>
              <a:t>g</a:t>
            </a:r>
            <a:r>
              <a:rPr sz="1000" spc="-5" dirty="0">
                <a:latin typeface="Times New Roman"/>
                <a:cs typeface="Times New Roman"/>
              </a:rPr>
              <a:t>: 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ds</a:t>
            </a:r>
            <a:r>
              <a:rPr sz="1000" spc="-1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t</a:t>
            </a:r>
            <a:r>
              <a:rPr sz="1000" spc="-15" dirty="0">
                <a:latin typeface="Times New Roman"/>
                <a:cs typeface="Times New Roman"/>
              </a:rPr>
              <a:t>-</a:t>
            </a:r>
            <a:r>
              <a:rPr sz="1000" dirty="0">
                <a:latin typeface="Times New Roman"/>
                <a:cs typeface="Times New Roman"/>
              </a:rPr>
              <a:t>c</a:t>
            </a:r>
            <a:r>
              <a:rPr sz="1000" spc="-5" dirty="0">
                <a:latin typeface="Times New Roman"/>
                <a:cs typeface="Times New Roman"/>
              </a:rPr>
              <a:t>lu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5" dirty="0">
                <a:latin typeface="Times New Roman"/>
                <a:cs typeface="Times New Roman"/>
              </a:rPr>
              <a:t>te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1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eated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&amp; 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" dirty="0">
                <a:latin typeface="Times New Roman"/>
                <a:cs typeface="Times New Roman"/>
              </a:rPr>
              <a:t>la</a:t>
            </a:r>
            <a:r>
              <a:rPr sz="1000" dirty="0">
                <a:latin typeface="Times New Roman"/>
                <a:cs typeface="Times New Roman"/>
              </a:rPr>
              <a:t>b</a:t>
            </a:r>
            <a:r>
              <a:rPr sz="1000" spc="-5" dirty="0">
                <a:latin typeface="Times New Roman"/>
                <a:cs typeface="Times New Roman"/>
              </a:rPr>
              <a:t>le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00" name="object 4">
            <a:extLst>
              <a:ext uri="{FF2B5EF4-FFF2-40B4-BE49-F238E27FC236}">
                <a16:creationId xmlns:a16="http://schemas.microsoft.com/office/drawing/2014/main" id="{6D70E4C0-F95A-1953-22F9-6E58873D2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209675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1" name="object 5">
            <a:extLst>
              <a:ext uri="{FF2B5EF4-FFF2-40B4-BE49-F238E27FC236}">
                <a16:creationId xmlns:a16="http://schemas.microsoft.com/office/drawing/2014/main" id="{1A8AF62E-3FA7-CF02-F1C4-587E0603D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081588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D6723D-8A44-8418-C893-D82AA7B05F31}"/>
              </a:ext>
            </a:extLst>
          </p:cNvPr>
          <p:cNvSpPr txBox="1"/>
          <p:nvPr/>
        </p:nvSpPr>
        <p:spPr>
          <a:xfrm>
            <a:off x="1130300" y="919163"/>
            <a:ext cx="4456113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4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Cre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ecurity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g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up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spc="-10" dirty="0">
                <a:latin typeface="Times New Roman"/>
                <a:cs typeface="Times New Roman"/>
              </a:rPr>
              <a:t>h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he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tings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(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25" dirty="0">
                <a:latin typeface="Times New Roman"/>
                <a:cs typeface="Times New Roman"/>
              </a:rPr>
              <a:t>y</a:t>
            </a:r>
            <a:r>
              <a:rPr sz="100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ds</a:t>
            </a:r>
            <a:r>
              <a:rPr sz="1000" spc="-1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t,</a:t>
            </a:r>
            <a:r>
              <a:rPr sz="1000" dirty="0">
                <a:latin typeface="Times New Roman"/>
                <a:cs typeface="Times New Roman"/>
              </a:rPr>
              <a:t>  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So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rce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IP</a:t>
            </a:r>
            <a:r>
              <a:rPr sz="1000" spc="-15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4</a:t>
            </a:r>
            <a:r>
              <a:rPr sz="1000" spc="-5" dirty="0">
                <a:latin typeface="Times New Roman"/>
                <a:cs typeface="Times New Roman"/>
              </a:rPr>
              <a:t>):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123" name="object 3">
            <a:extLst>
              <a:ext uri="{FF2B5EF4-FFF2-40B4-BE49-F238E27FC236}">
                <a16:creationId xmlns:a16="http://schemas.microsoft.com/office/drawing/2014/main" id="{228E5B47-5788-0E66-D421-C5C5A9291BBB}"/>
              </a:ext>
            </a:extLst>
          </p:cNvPr>
          <p:cNvSpPr>
            <a:spLocks/>
          </p:cNvSpPr>
          <p:nvPr/>
        </p:nvSpPr>
        <p:spPr bwMode="auto">
          <a:xfrm>
            <a:off x="1371600" y="5072063"/>
            <a:ext cx="5030788" cy="150812"/>
          </a:xfrm>
          <a:custGeom>
            <a:avLst/>
            <a:gdLst>
              <a:gd name="T0" fmla="*/ 0 w 5030470"/>
              <a:gd name="T1" fmla="*/ 150875 h 151129"/>
              <a:gd name="T2" fmla="*/ 5030480 w 5030470"/>
              <a:gd name="T3" fmla="*/ 150875 h 151129"/>
              <a:gd name="T4" fmla="*/ 5030480 w 5030470"/>
              <a:gd name="T5" fmla="*/ 0 h 151129"/>
              <a:gd name="T6" fmla="*/ 0 w 5030470"/>
              <a:gd name="T7" fmla="*/ 0 h 151129"/>
              <a:gd name="T8" fmla="*/ 0 w 5030470"/>
              <a:gd name="T9" fmla="*/ 150875 h 151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30470" h="151129">
                <a:moveTo>
                  <a:pt x="0" y="150875"/>
                </a:moveTo>
                <a:lnTo>
                  <a:pt x="5030480" y="150875"/>
                </a:lnTo>
                <a:lnTo>
                  <a:pt x="503048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" name="object 4">
            <a:extLst>
              <a:ext uri="{FF2B5EF4-FFF2-40B4-BE49-F238E27FC236}">
                <a16:creationId xmlns:a16="http://schemas.microsoft.com/office/drawing/2014/main" id="{6159FBEE-70BB-7CB1-0E3B-9AC56339C43C}"/>
              </a:ext>
            </a:extLst>
          </p:cNvPr>
          <p:cNvSpPr>
            <a:spLocks/>
          </p:cNvSpPr>
          <p:nvPr/>
        </p:nvSpPr>
        <p:spPr bwMode="auto">
          <a:xfrm>
            <a:off x="1371600" y="5219700"/>
            <a:ext cx="430213" cy="150813"/>
          </a:xfrm>
          <a:custGeom>
            <a:avLst/>
            <a:gdLst>
              <a:gd name="T0" fmla="*/ 0 w 429894"/>
              <a:gd name="T1" fmla="*/ 149351 h 149860"/>
              <a:gd name="T2" fmla="*/ 429767 w 429894"/>
              <a:gd name="T3" fmla="*/ 149351 h 149860"/>
              <a:gd name="T4" fmla="*/ 429767 w 429894"/>
              <a:gd name="T5" fmla="*/ 0 h 149860"/>
              <a:gd name="T6" fmla="*/ 0 w 429894"/>
              <a:gd name="T7" fmla="*/ 0 h 149860"/>
              <a:gd name="T8" fmla="*/ 0 w 429894"/>
              <a:gd name="T9" fmla="*/ 149351 h 149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894" h="149860">
                <a:moveTo>
                  <a:pt x="0" y="149351"/>
                </a:moveTo>
                <a:lnTo>
                  <a:pt x="429767" y="149351"/>
                </a:lnTo>
                <a:lnTo>
                  <a:pt x="429767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9370FFD-4D93-43A8-71EF-4B62CC4120E0}"/>
              </a:ext>
            </a:extLst>
          </p:cNvPr>
          <p:cNvSpPr txBox="1"/>
          <p:nvPr/>
        </p:nvSpPr>
        <p:spPr>
          <a:xfrm>
            <a:off x="1130300" y="5083175"/>
            <a:ext cx="5281613" cy="3000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39713" indent="-228600"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397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150"/>
              </a:lnSpc>
            </a:pPr>
            <a:r>
              <a:rPr lang="en-US" altLang="en-US" sz="1000" b="1">
                <a:solidFill>
                  <a:srgbClr val="1518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	Editing security settings for redshift cluster </a:t>
            </a:r>
            <a:r>
              <a:rPr lang="en-US" altLang="en-US" sz="1000">
                <a:solidFill>
                  <a:srgbClr val="1518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(Choosing Redshift Security Group and clearing the default):</a:t>
            </a:r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6" name="object 6">
            <a:extLst>
              <a:ext uri="{FF2B5EF4-FFF2-40B4-BE49-F238E27FC236}">
                <a16:creationId xmlns:a16="http://schemas.microsoft.com/office/drawing/2014/main" id="{5270C9F4-F834-2387-F993-4C050F6D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0450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7" name="object 7">
            <a:extLst>
              <a:ext uri="{FF2B5EF4-FFF2-40B4-BE49-F238E27FC236}">
                <a16:creationId xmlns:a16="http://schemas.microsoft.com/office/drawing/2014/main" id="{80B9C61D-F8F1-3E27-E6A3-FE4FB6668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051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5C0D0DB-8768-E0F2-7A8D-857661C541A9}"/>
              </a:ext>
            </a:extLst>
          </p:cNvPr>
          <p:cNvSpPr txBox="1"/>
          <p:nvPr/>
        </p:nvSpPr>
        <p:spPr>
          <a:xfrm>
            <a:off x="1130300" y="914400"/>
            <a:ext cx="4670425" cy="1571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6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n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ecting</a:t>
            </a:r>
            <a:r>
              <a:rPr sz="1000" b="1" dirty="0">
                <a:latin typeface="Times New Roman"/>
                <a:cs typeface="Times New Roman"/>
              </a:rPr>
              <a:t> w</a:t>
            </a:r>
            <a:r>
              <a:rPr sz="1000" b="1" spc="-5" dirty="0">
                <a:latin typeface="Times New Roman"/>
                <a:cs typeface="Times New Roman"/>
              </a:rPr>
              <a:t>ith dev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dat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b</a:t>
            </a:r>
            <a:r>
              <a:rPr sz="1000" b="1" spc="-15" dirty="0">
                <a:latin typeface="Times New Roman"/>
                <a:cs typeface="Times New Roman"/>
              </a:rPr>
              <a:t>a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spc="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(Data</a:t>
            </a:r>
            <a:r>
              <a:rPr sz="1000" dirty="0">
                <a:latin typeface="Times New Roman"/>
                <a:cs typeface="Times New Roman"/>
              </a:rPr>
              <a:t>b</a:t>
            </a:r>
            <a:r>
              <a:rPr sz="1000" spc="-5" dirty="0">
                <a:latin typeface="Times New Roman"/>
                <a:cs typeface="Times New Roman"/>
              </a:rPr>
              <a:t>ase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‘</a:t>
            </a:r>
            <a:r>
              <a:rPr sz="1000" dirty="0">
                <a:latin typeface="Times New Roman"/>
                <a:cs typeface="Times New Roman"/>
              </a:rPr>
              <a:t>de</a:t>
            </a:r>
            <a:r>
              <a:rPr sz="1000" spc="-10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’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&amp;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Data</a:t>
            </a:r>
            <a:r>
              <a:rPr sz="1000" dirty="0">
                <a:latin typeface="Times New Roman"/>
                <a:cs typeface="Times New Roman"/>
              </a:rPr>
              <a:t>b</a:t>
            </a:r>
            <a:r>
              <a:rPr sz="1000" spc="-5" dirty="0">
                <a:latin typeface="Times New Roman"/>
                <a:cs typeface="Times New Roman"/>
              </a:rPr>
              <a:t>ase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User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‘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w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’</a:t>
            </a:r>
            <a:r>
              <a:rPr sz="1000" spc="-5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630BF88-1CA2-FC8D-89FA-783C2E554AC9}"/>
              </a:ext>
            </a:extLst>
          </p:cNvPr>
          <p:cNvSpPr txBox="1"/>
          <p:nvPr/>
        </p:nvSpPr>
        <p:spPr>
          <a:xfrm>
            <a:off x="1130300" y="5086350"/>
            <a:ext cx="481488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7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0" dirty="0">
                <a:latin typeface="Times New Roman"/>
                <a:cs typeface="Times New Roman"/>
              </a:rPr>
              <a:t>Cre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ith 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20" dirty="0">
                <a:latin typeface="Times New Roman"/>
                <a:cs typeface="Times New Roman"/>
              </a:rPr>
              <a:t>Q</a:t>
            </a:r>
            <a:r>
              <a:rPr sz="1000" b="1" spc="-10" dirty="0">
                <a:latin typeface="Times New Roman"/>
                <a:cs typeface="Times New Roman"/>
              </a:rPr>
              <a:t>L</a:t>
            </a:r>
            <a:r>
              <a:rPr sz="1000" b="1" spc="-5" dirty="0">
                <a:latin typeface="Times New Roman"/>
                <a:cs typeface="Times New Roman"/>
              </a:rPr>
              <a:t> that</a:t>
            </a:r>
            <a:r>
              <a:rPr sz="1000" b="1" spc="15" dirty="0">
                <a:latin typeface="Times New Roman"/>
                <a:cs typeface="Times New Roman"/>
              </a:rPr>
              <a:t> 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tches 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15" dirty="0">
                <a:latin typeface="Times New Roman"/>
                <a:cs typeface="Times New Roman"/>
              </a:rPr>
              <a:t>x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ly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ith pr</a:t>
            </a:r>
            <a:r>
              <a:rPr sz="1000" b="1" spc="-10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ject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file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in </a:t>
            </a:r>
            <a:r>
              <a:rPr sz="1000" b="1" spc="-10" dirty="0">
                <a:latin typeface="Times New Roman"/>
                <a:cs typeface="Times New Roman"/>
              </a:rPr>
              <a:t>Reds</a:t>
            </a:r>
            <a:r>
              <a:rPr sz="1000" b="1" spc="-5" dirty="0">
                <a:latin typeface="Times New Roman"/>
                <a:cs typeface="Times New Roman"/>
              </a:rPr>
              <a:t>hift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Clus</a:t>
            </a:r>
            <a:r>
              <a:rPr sz="1000" b="1" spc="-5" dirty="0">
                <a:latin typeface="Times New Roman"/>
                <a:cs typeface="Times New Roman"/>
              </a:rPr>
              <a:t>ter: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148" name="object 4">
            <a:extLst>
              <a:ext uri="{FF2B5EF4-FFF2-40B4-BE49-F238E27FC236}">
                <a16:creationId xmlns:a16="http://schemas.microsoft.com/office/drawing/2014/main" id="{0A42F467-B963-6BA8-45BA-7AD5EE837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0450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9" name="object 5">
            <a:extLst>
              <a:ext uri="{FF2B5EF4-FFF2-40B4-BE49-F238E27FC236}">
                <a16:creationId xmlns:a16="http://schemas.microsoft.com/office/drawing/2014/main" id="{6C8DB3CB-DD35-A8AE-8E11-39457CF3A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22446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AE3B4C-8208-CE7F-BF5A-D03D031EDE16}"/>
              </a:ext>
            </a:extLst>
          </p:cNvPr>
          <p:cNvSpPr txBox="1"/>
          <p:nvPr/>
        </p:nvSpPr>
        <p:spPr>
          <a:xfrm>
            <a:off x="1130300" y="920750"/>
            <a:ext cx="4981575" cy="2984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65"/>
              </a:lnSpc>
              <a:spcBef>
                <a:spcPts val="0"/>
              </a:spcBef>
              <a:spcAft>
                <a:spcPts val="0"/>
              </a:spcAft>
              <a:tabLst>
                <a:tab pos="240665" algn="l"/>
              </a:tabLst>
              <a:defRPr/>
            </a:pPr>
            <a:r>
              <a:rPr sz="1000" b="1" dirty="0">
                <a:latin typeface="Times New Roman"/>
                <a:cs typeface="Times New Roman"/>
              </a:rPr>
              <a:t>8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-15" dirty="0">
                <a:latin typeface="Times New Roman"/>
                <a:cs typeface="Times New Roman"/>
              </a:rPr>
              <a:t>L</a:t>
            </a:r>
            <a:r>
              <a:rPr sz="1000" b="1" dirty="0">
                <a:latin typeface="Times New Roman"/>
                <a:cs typeface="Times New Roman"/>
              </a:rPr>
              <a:t>oa</a:t>
            </a:r>
            <a:r>
              <a:rPr sz="1000" b="1" spc="-5" dirty="0">
                <a:latin typeface="Times New Roman"/>
                <a:cs typeface="Times New Roman"/>
              </a:rPr>
              <a:t>di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g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pr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ject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data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spc="-15" dirty="0">
                <a:latin typeface="Times New Roman"/>
                <a:cs typeface="Times New Roman"/>
              </a:rPr>
              <a:t>ro</a:t>
            </a:r>
            <a:r>
              <a:rPr sz="1000" b="1" spc="-1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S3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in red</a:t>
            </a:r>
            <a:r>
              <a:rPr sz="1000" b="1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hift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clu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ter:</a:t>
            </a:r>
            <a:endParaRPr sz="1000">
              <a:latin typeface="Times New Roman"/>
              <a:cs typeface="Times New Roman"/>
            </a:endParaRPr>
          </a:p>
          <a:p>
            <a:pPr marL="240665" fontAlgn="auto">
              <a:lnSpc>
                <a:spcPts val="116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(S3 </a:t>
            </a:r>
            <a:r>
              <a:rPr sz="1000" spc="-10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10" dirty="0">
                <a:latin typeface="Times New Roman"/>
                <a:cs typeface="Times New Roman"/>
              </a:rPr>
              <a:t>L 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op</a:t>
            </a:r>
            <a:r>
              <a:rPr sz="1000" spc="-5" dirty="0">
                <a:latin typeface="Times New Roman"/>
                <a:cs typeface="Times New Roman"/>
              </a:rPr>
              <a:t>ied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m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dirty="0">
                <a:latin typeface="Times New Roman"/>
                <a:cs typeface="Times New Roman"/>
              </a:rPr>
              <a:t>c</a:t>
            </a:r>
            <a:r>
              <a:rPr sz="1000" spc="-15" dirty="0">
                <a:latin typeface="Times New Roman"/>
                <a:cs typeface="Times New Roman"/>
              </a:rPr>
              <a:t>k</a:t>
            </a:r>
            <a:r>
              <a:rPr sz="1000" spc="-5" dirty="0">
                <a:latin typeface="Times New Roman"/>
                <a:cs typeface="Times New Roman"/>
              </a:rPr>
              <a:t>et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‘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l</a:t>
            </a:r>
            <a:r>
              <a:rPr sz="1000" spc="-2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ng</a:t>
            </a:r>
            <a:r>
              <a:rPr sz="100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2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it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5" dirty="0">
                <a:latin typeface="Times New Roman"/>
                <a:cs typeface="Times New Roman"/>
              </a:rPr>
              <a:t>’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&amp;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op</a:t>
            </a:r>
            <a:r>
              <a:rPr sz="1000" spc="-5" dirty="0">
                <a:latin typeface="Times New Roman"/>
                <a:cs typeface="Times New Roman"/>
              </a:rPr>
              <a:t>ied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m </a:t>
            </a:r>
            <a:r>
              <a:rPr sz="1000" spc="-20" dirty="0">
                <a:latin typeface="Times New Roman"/>
                <a:cs typeface="Times New Roman"/>
              </a:rPr>
              <a:t>my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le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C2)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91BAAB-D3EA-3610-67DB-BCF1611B9AAD}"/>
              </a:ext>
            </a:extLst>
          </p:cNvPr>
          <p:cNvSpPr txBox="1"/>
          <p:nvPr/>
        </p:nvSpPr>
        <p:spPr>
          <a:xfrm>
            <a:off x="901700" y="5373688"/>
            <a:ext cx="2551113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9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Pre</a:t>
            </a:r>
            <a:r>
              <a:rPr sz="1000" b="1" dirty="0">
                <a:latin typeface="Times New Roman"/>
                <a:cs typeface="Times New Roman"/>
              </a:rPr>
              <a:t>v</a:t>
            </a:r>
            <a:r>
              <a:rPr sz="1000" b="1" spc="-5" dirty="0">
                <a:latin typeface="Times New Roman"/>
                <a:cs typeface="Times New Roman"/>
              </a:rPr>
              <a:t>i</a:t>
            </a:r>
            <a:r>
              <a:rPr sz="1000" b="1" spc="-20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the</a:t>
            </a:r>
            <a:r>
              <a:rPr sz="1000" b="1" spc="1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data 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spc="-1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</a:t>
            </a:r>
            <a:r>
              <a:rPr sz="1000" b="1" spc="-15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ble in red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hif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ADE7420-7BE2-319E-DF83-13988EC41F28}"/>
              </a:ext>
            </a:extLst>
          </p:cNvPr>
          <p:cNvSpPr txBox="1"/>
          <p:nvPr/>
        </p:nvSpPr>
        <p:spPr>
          <a:xfrm>
            <a:off x="2928938" y="9237663"/>
            <a:ext cx="1704975" cy="1587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Fi</a:t>
            </a:r>
            <a:r>
              <a:rPr sz="1000" spc="-15" dirty="0">
                <a:latin typeface="Times New Roman"/>
                <a:cs typeface="Times New Roman"/>
              </a:rPr>
              <a:t>g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s a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ter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‘</a:t>
            </a:r>
            <a:r>
              <a:rPr sz="1000" spc="-5" dirty="0">
                <a:latin typeface="Times New Roman"/>
                <a:cs typeface="Times New Roman"/>
              </a:rPr>
              <a:t>Pre</a:t>
            </a:r>
            <a:r>
              <a:rPr sz="1000" spc="-10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w D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’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09CBC998-2CCD-13ED-B9F7-F6992888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52550"/>
            <a:ext cx="5730875" cy="3721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4" name="object 6">
            <a:extLst>
              <a:ext uri="{FF2B5EF4-FFF2-40B4-BE49-F238E27FC236}">
                <a16:creationId xmlns:a16="http://schemas.microsoft.com/office/drawing/2014/main" id="{1E0A3E85-5390-A45D-EEBE-76497AF3B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511800"/>
            <a:ext cx="5730875" cy="3725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F3026B-3FDF-A9CF-6E92-52133B01E0A3}"/>
              </a:ext>
            </a:extLst>
          </p:cNvPr>
          <p:cNvSpPr txBox="1"/>
          <p:nvPr/>
        </p:nvSpPr>
        <p:spPr>
          <a:xfrm>
            <a:off x="901700" y="1068388"/>
            <a:ext cx="2805113" cy="5873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7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b="1" dirty="0">
                <a:latin typeface="Times New Roman"/>
                <a:cs typeface="Times New Roman"/>
              </a:rPr>
              <a:t>10</a:t>
            </a:r>
            <a:r>
              <a:rPr sz="1000" b="1" spc="-5" dirty="0">
                <a:latin typeface="Times New Roman"/>
                <a:cs typeface="Times New Roman"/>
              </a:rPr>
              <a:t>.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Run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ing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F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ur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q</a:t>
            </a:r>
            <a:r>
              <a:rPr sz="1000" b="1" spc="-15" dirty="0">
                <a:latin typeface="Times New Roman"/>
                <a:cs typeface="Times New Roman"/>
              </a:rPr>
              <a:t>u</a:t>
            </a:r>
            <a:r>
              <a:rPr sz="1000" b="1" spc="-5" dirty="0">
                <a:latin typeface="Times New Roman"/>
                <a:cs typeface="Times New Roman"/>
              </a:rPr>
              <a:t>eries:</a:t>
            </a:r>
            <a:endParaRPr sz="1000">
              <a:latin typeface="Times New Roman"/>
              <a:cs typeface="Times New Roman"/>
            </a:endParaRPr>
          </a:p>
          <a:p>
            <a:pPr marL="241300" fontAlgn="auto">
              <a:lnSpc>
                <a:spcPts val="1175"/>
              </a:lnSpc>
              <a:spcBef>
                <a:spcPts val="0"/>
              </a:spcBef>
              <a:spcAft>
                <a:spcPts val="0"/>
              </a:spcAft>
              <a:tabLst>
                <a:tab pos="469265" algn="l"/>
              </a:tabLst>
              <a:defRPr/>
            </a:pPr>
            <a:r>
              <a:rPr sz="1000" spc="-5" dirty="0">
                <a:latin typeface="Times New Roman"/>
                <a:cs typeface="Times New Roman"/>
              </a:rPr>
              <a:t>-	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dirty="0">
                <a:latin typeface="Times New Roman"/>
                <a:cs typeface="Times New Roman"/>
              </a:rPr>
              <a:t>i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ple queri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  <a:p>
            <a:pPr fontAlgn="auto">
              <a:spcBef>
                <a:spcPts val="33"/>
              </a:spcBef>
              <a:spcAft>
                <a:spcPts val="0"/>
              </a:spcAft>
              <a:defRPr/>
            </a:pPr>
            <a:endParaRPr sz="9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1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etri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15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all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o</a:t>
            </a:r>
            <a:r>
              <a:rPr sz="1000" spc="-25" dirty="0">
                <a:latin typeface="Times New Roman"/>
                <a:cs typeface="Times New Roman"/>
              </a:rPr>
              <a:t>w</a:t>
            </a:r>
            <a:r>
              <a:rPr sz="1000" spc="-5" dirty="0">
                <a:latin typeface="Times New Roman"/>
                <a:cs typeface="Times New Roman"/>
              </a:rPr>
              <a:t>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eci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ic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ct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y 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25" dirty="0">
                <a:latin typeface="Times New Roman"/>
                <a:cs typeface="Times New Roman"/>
              </a:rPr>
              <a:t>y</a:t>
            </a:r>
            <a:r>
              <a:rPr sz="1000" dirty="0">
                <a:latin typeface="Times New Roman"/>
                <a:cs typeface="Times New Roman"/>
              </a:rPr>
              <a:t>p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26DAC5-C4DC-F70B-0FD6-95F1EAAE7443}"/>
              </a:ext>
            </a:extLst>
          </p:cNvPr>
          <p:cNvSpPr txBox="1"/>
          <p:nvPr/>
        </p:nvSpPr>
        <p:spPr>
          <a:xfrm>
            <a:off x="3149600" y="9540875"/>
            <a:ext cx="125888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Fi</a:t>
            </a:r>
            <a:r>
              <a:rPr sz="1000" spc="-15" dirty="0">
                <a:latin typeface="Times New Roman"/>
                <a:cs typeface="Times New Roman"/>
              </a:rPr>
              <a:t>g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s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 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80033045-06CA-A307-1E9D-312D392B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36750"/>
            <a:ext cx="5730875" cy="3724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7" name="object 5">
            <a:extLst>
              <a:ext uri="{FF2B5EF4-FFF2-40B4-BE49-F238E27FC236}">
                <a16:creationId xmlns:a16="http://schemas.microsoft.com/office/drawing/2014/main" id="{6D1ECF85-7AC3-4FA6-14AE-1ED90D2C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808663"/>
            <a:ext cx="5730875" cy="3725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A1FC9B-4511-60BC-F958-D3664DA0EC4E}"/>
              </a:ext>
            </a:extLst>
          </p:cNvPr>
          <p:cNvSpPr txBox="1"/>
          <p:nvPr/>
        </p:nvSpPr>
        <p:spPr>
          <a:xfrm>
            <a:off x="901700" y="1211263"/>
            <a:ext cx="3741738" cy="153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Re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rie</a:t>
            </a:r>
            <a:r>
              <a:rPr sz="1000" b="1" dirty="0">
                <a:latin typeface="Times New Roman"/>
                <a:cs typeface="Times New Roman"/>
              </a:rPr>
              <a:t>v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ow</a:t>
            </a:r>
            <a:r>
              <a:rPr sz="1000" b="1" spc="-5" dirty="0">
                <a:latin typeface="Times New Roman"/>
                <a:cs typeface="Times New Roman"/>
              </a:rPr>
              <a:t>s 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he</a:t>
            </a:r>
            <a:r>
              <a:rPr sz="1000" b="1" spc="-15" dirty="0">
                <a:latin typeface="Times New Roman"/>
                <a:cs typeface="Times New Roman"/>
              </a:rPr>
              <a:t>r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v</a:t>
            </a:r>
            <a:r>
              <a:rPr sz="1000" b="1" spc="-5" dirty="0">
                <a:latin typeface="Times New Roman"/>
                <a:cs typeface="Times New Roman"/>
              </a:rPr>
              <a:t>ent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spc="-15" dirty="0">
                <a:latin typeface="Times New Roman"/>
                <a:cs typeface="Times New Roman"/>
              </a:rPr>
              <a:t>o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k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place</a:t>
            </a:r>
            <a:r>
              <a:rPr sz="1000" b="1" dirty="0">
                <a:latin typeface="Times New Roman"/>
                <a:cs typeface="Times New Roman"/>
              </a:rPr>
              <a:t> a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a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pecific</a:t>
            </a:r>
            <a:r>
              <a:rPr sz="1000" b="1" dirty="0">
                <a:latin typeface="Times New Roman"/>
                <a:cs typeface="Times New Roman"/>
              </a:rPr>
              <a:t> v</a:t>
            </a:r>
            <a:r>
              <a:rPr sz="1000" b="1" spc="-5" dirty="0">
                <a:latin typeface="Times New Roman"/>
                <a:cs typeface="Times New Roman"/>
              </a:rPr>
              <a:t>enue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0151DAD-C944-2DFB-3500-C91844E54A07}"/>
              </a:ext>
            </a:extLst>
          </p:cNvPr>
          <p:cNvSpPr txBox="1"/>
          <p:nvPr/>
        </p:nvSpPr>
        <p:spPr>
          <a:xfrm>
            <a:off x="3149600" y="9248775"/>
            <a:ext cx="125888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Fi</a:t>
            </a:r>
            <a:r>
              <a:rPr sz="1000" spc="-15" dirty="0">
                <a:latin typeface="Times New Roman"/>
                <a:cs typeface="Times New Roman"/>
              </a:rPr>
              <a:t>g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s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 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40F0C7F2-A7A8-980B-F20B-7899CDBE1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498600"/>
            <a:ext cx="5730875" cy="74501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4053442-625D-B12F-737F-7AEC1775DF44}"/>
              </a:ext>
            </a:extLst>
          </p:cNvPr>
          <p:cNvSpPr txBox="1"/>
          <p:nvPr/>
        </p:nvSpPr>
        <p:spPr>
          <a:xfrm>
            <a:off x="901700" y="1068388"/>
            <a:ext cx="3298825" cy="441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w</a:t>
            </a:r>
            <a:r>
              <a:rPr sz="1000" b="1" spc="-5" dirty="0">
                <a:latin typeface="Times New Roman"/>
                <a:cs typeface="Times New Roman"/>
              </a:rPr>
              <a:t>o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spc="5" dirty="0">
                <a:latin typeface="Times New Roman"/>
                <a:cs typeface="Times New Roman"/>
              </a:rPr>
              <a:t>o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pl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5" dirty="0">
                <a:latin typeface="Times New Roman"/>
                <a:cs typeface="Times New Roman"/>
              </a:rPr>
              <a:t>x </a:t>
            </a:r>
            <a:r>
              <a:rPr sz="1000" b="1" spc="-10" dirty="0">
                <a:latin typeface="Times New Roman"/>
                <a:cs typeface="Times New Roman"/>
              </a:rPr>
              <a:t>q</a:t>
            </a:r>
            <a:r>
              <a:rPr sz="1000" b="1" spc="-15" dirty="0">
                <a:latin typeface="Times New Roman"/>
                <a:cs typeface="Times New Roman"/>
              </a:rPr>
              <a:t>u</a:t>
            </a:r>
            <a:r>
              <a:rPr sz="1000" b="1" spc="-5" dirty="0">
                <a:latin typeface="Times New Roman"/>
                <a:cs typeface="Times New Roman"/>
              </a:rPr>
              <a:t>eri</a:t>
            </a:r>
            <a:r>
              <a:rPr sz="1000" b="1" dirty="0">
                <a:latin typeface="Times New Roman"/>
                <a:cs typeface="Times New Roman"/>
              </a:rPr>
              <a:t>e</a:t>
            </a:r>
            <a:r>
              <a:rPr sz="1000" b="1" spc="-10" dirty="0">
                <a:latin typeface="Times New Roman"/>
                <a:cs typeface="Times New Roman"/>
              </a:rPr>
              <a:t>s</a:t>
            </a:r>
            <a:r>
              <a:rPr sz="1000" b="1" spc="-5" dirty="0"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  <a:p>
            <a:pPr fontAlgn="auto">
              <a:spcBef>
                <a:spcPts val="33"/>
              </a:spcBef>
              <a:spcAft>
                <a:spcPts val="0"/>
              </a:spcAft>
              <a:defRPr/>
            </a:pPr>
            <a:endParaRPr sz="9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C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10" dirty="0">
                <a:latin typeface="Times New Roman"/>
                <a:cs typeface="Times New Roman"/>
              </a:rPr>
              <a:t>u</a:t>
            </a:r>
            <a:r>
              <a:rPr sz="1000" b="1" spc="-15" dirty="0">
                <a:latin typeface="Times New Roman"/>
                <a:cs typeface="Times New Roman"/>
              </a:rPr>
              <a:t>n</a:t>
            </a:r>
            <a:r>
              <a:rPr sz="1000" b="1" spc="-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the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nu</a:t>
            </a:r>
            <a:r>
              <a:rPr sz="1000" b="1" spc="-25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ber</a:t>
            </a:r>
            <a:r>
              <a:rPr sz="1000" b="1" spc="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f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pe</a:t>
            </a:r>
            <a:r>
              <a:rPr sz="1000" b="1" dirty="0">
                <a:latin typeface="Times New Roman"/>
                <a:cs typeface="Times New Roman"/>
              </a:rPr>
              <a:t>r</a:t>
            </a:r>
            <a:r>
              <a:rPr sz="1000" b="1" spc="-40" dirty="0">
                <a:latin typeface="Times New Roman"/>
                <a:cs typeface="Times New Roman"/>
              </a:rPr>
              <a:t>m</a:t>
            </a:r>
            <a:r>
              <a:rPr sz="1000" b="1" spc="-5" dirty="0">
                <a:latin typeface="Times New Roman"/>
                <a:cs typeface="Times New Roman"/>
              </a:rPr>
              <a:t>its f</a:t>
            </a:r>
            <a:r>
              <a:rPr sz="1000" b="1" dirty="0">
                <a:latin typeface="Times New Roman"/>
                <a:cs typeface="Times New Roman"/>
              </a:rPr>
              <a:t>o</a:t>
            </a:r>
            <a:r>
              <a:rPr sz="1000" b="1" spc="-5" dirty="0">
                <a:latin typeface="Times New Roman"/>
                <a:cs typeface="Times New Roman"/>
              </a:rPr>
              <a:t>r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e</a:t>
            </a:r>
            <a:r>
              <a:rPr sz="1000" b="1" dirty="0">
                <a:latin typeface="Times New Roman"/>
                <a:cs typeface="Times New Roman"/>
              </a:rPr>
              <a:t>a</a:t>
            </a:r>
            <a:r>
              <a:rPr sz="1000" b="1" spc="-5" dirty="0">
                <a:latin typeface="Times New Roman"/>
                <a:cs typeface="Times New Roman"/>
              </a:rPr>
              <a:t>ch</a:t>
            </a:r>
            <a:r>
              <a:rPr sz="1000" b="1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Ac</a:t>
            </a:r>
            <a:r>
              <a:rPr sz="1000" b="1" dirty="0">
                <a:latin typeface="Times New Roman"/>
                <a:cs typeface="Times New Roman"/>
              </a:rPr>
              <a:t>t</a:t>
            </a:r>
            <a:r>
              <a:rPr sz="1000" b="1" spc="-5" dirty="0">
                <a:latin typeface="Times New Roman"/>
                <a:cs typeface="Times New Roman"/>
              </a:rPr>
              <a:t>ivit</a:t>
            </a:r>
            <a:r>
              <a:rPr sz="1000" b="1" dirty="0">
                <a:latin typeface="Times New Roman"/>
                <a:cs typeface="Times New Roman"/>
              </a:rPr>
              <a:t>y</a:t>
            </a:r>
            <a:r>
              <a:rPr sz="1000" b="1" spc="-15" dirty="0">
                <a:latin typeface="Times New Roman"/>
                <a:cs typeface="Times New Roman"/>
              </a:rPr>
              <a:t>T</a:t>
            </a:r>
            <a:r>
              <a:rPr sz="1000" b="1" dirty="0">
                <a:latin typeface="Times New Roman"/>
                <a:cs typeface="Times New Roman"/>
              </a:rPr>
              <a:t>y</a:t>
            </a:r>
            <a:r>
              <a:rPr sz="1000" b="1" spc="-5" dirty="0">
                <a:latin typeface="Times New Roman"/>
                <a:cs typeface="Times New Roman"/>
              </a:rPr>
              <a:t>pe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663713E-9178-12FB-C013-40AFC581AB96}"/>
              </a:ext>
            </a:extLst>
          </p:cNvPr>
          <p:cNvSpPr txBox="1"/>
          <p:nvPr/>
        </p:nvSpPr>
        <p:spPr>
          <a:xfrm>
            <a:off x="3149600" y="9248775"/>
            <a:ext cx="1258888" cy="152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spc="-5" dirty="0">
                <a:latin typeface="Times New Roman"/>
                <a:cs typeface="Times New Roman"/>
              </a:rPr>
              <a:t>Fi</a:t>
            </a:r>
            <a:r>
              <a:rPr sz="1000" spc="-15" dirty="0">
                <a:latin typeface="Times New Roman"/>
                <a:cs typeface="Times New Roman"/>
              </a:rPr>
              <a:t>g</a:t>
            </a:r>
            <a:r>
              <a:rPr sz="1000" spc="-5" dirty="0">
                <a:latin typeface="Times New Roman"/>
                <a:cs typeface="Times New Roman"/>
              </a:rPr>
              <a:t>: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s </a:t>
            </a:r>
            <a:r>
              <a:rPr sz="1000" spc="-15" dirty="0">
                <a:latin typeface="Times New Roman"/>
                <a:cs typeface="Times New Roman"/>
              </a:rPr>
              <a:t>f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Qu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 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244" name="object 4">
            <a:extLst>
              <a:ext uri="{FF2B5EF4-FFF2-40B4-BE49-F238E27FC236}">
                <a16:creationId xmlns:a16="http://schemas.microsoft.com/office/drawing/2014/main" id="{BC6D62D9-33CA-B125-332E-ADCE3189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44650"/>
            <a:ext cx="5730875" cy="3725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5" name="object 5">
            <a:extLst>
              <a:ext uri="{FF2B5EF4-FFF2-40B4-BE49-F238E27FC236}">
                <a16:creationId xmlns:a16="http://schemas.microsoft.com/office/drawing/2014/main" id="{49653C5F-BAFF-B3F6-8A9C-8C6F1E46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516563"/>
            <a:ext cx="5730875" cy="3724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700</Words>
  <Application>Microsoft Macintosh PowerPoint</Application>
  <PresentationFormat>Custom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Ritesh Luitel</cp:lastModifiedBy>
  <cp:revision>2</cp:revision>
  <dcterms:created xsi:type="dcterms:W3CDTF">2024-06-16T13:23:31Z</dcterms:created>
  <dcterms:modified xsi:type="dcterms:W3CDTF">2024-06-16T11:28:36Z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2024-06-16T00:00:00Z</vt:filetime>
  </property>
  <property fmtid="{D5CDD505-2E9C-101B-9397-08002B2CF9AE}" pid="3" name="LastSaved">
    <vt:filetime>2024-06-16T00:00:00Z</vt:filetime>
  </property>
</Properties>
</file>